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0000"/>
    <a:srgbClr val="805D16"/>
    <a:srgbClr val="705500"/>
    <a:srgbClr val="C5112F"/>
    <a:srgbClr val="6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45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23.12.2014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alpha val="19000"/>
          </a:scheme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23.12.2014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2780928"/>
            <a:ext cx="7772400" cy="1470025"/>
          </a:xfrm>
        </p:spPr>
        <p:txBody>
          <a:bodyPr>
            <a:normAutofit/>
          </a:bodyPr>
          <a:lstStyle/>
          <a:p>
            <a:r>
              <a:rPr lang="tr-TR" sz="4000" b="1" dirty="0" smtClean="0"/>
              <a:t>FEDAKARLIK VE NETİCESİ</a:t>
            </a:r>
            <a:r>
              <a:rPr lang="tr-TR" sz="4000" dirty="0" smtClean="0"/>
              <a:t/>
            </a:r>
            <a:br>
              <a:rPr lang="tr-TR" sz="4000" dirty="0" smtClean="0"/>
            </a:br>
            <a:r>
              <a:rPr lang="tr-TR" sz="4000" dirty="0" smtClean="0"/>
              <a:t>HAZIRLAYAN:ELİF ÖZDEMİR</a:t>
            </a:r>
            <a:endParaRPr lang="tr-TR" sz="4000" dirty="0"/>
          </a:p>
        </p:txBody>
      </p:sp>
    </p:spTree>
    <p:extLst>
      <p:ext uri="{BB962C8B-B14F-4D97-AF65-F5344CB8AC3E}">
        <p14:creationId xmlns:p14="http://schemas.microsoft.com/office/powerpoint/2010/main" val="3116292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alpha val="76000"/>
          </a:schemeClr>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solidFill>
            <a:schemeClr val="tx1">
              <a:lumMod val="95000"/>
              <a:lumOff val="5000"/>
              <a:alpha val="38000"/>
            </a:schemeClr>
          </a:solidFill>
          <a:ln w="60325" cmpd="sng">
            <a:solidFill>
              <a:schemeClr val="tx1"/>
            </a:solidFill>
            <a:prstDash val="sysDash"/>
          </a:ln>
        </p:spPr>
        <p:txBody>
          <a:bodyPr/>
          <a:lstStyle/>
          <a:p>
            <a:r>
              <a:rPr lang="tr-TR" dirty="0" smtClean="0">
                <a:effectLst>
                  <a:outerShdw blurRad="75057" dist="2489200" dir="5400000" sx="138000" sy="138000" rotWithShape="0">
                    <a:srgbClr val="680000">
                      <a:alpha val="27843"/>
                    </a:srgbClr>
                  </a:outerShdw>
                </a:effectLst>
              </a:rPr>
              <a:t>FEDAKARLIK VE NETİCESİ</a:t>
            </a:r>
            <a:endParaRPr lang="tr-TR" dirty="0">
              <a:effectLst>
                <a:outerShdw blurRad="75057" dist="2489200" dir="5400000" sx="138000" sy="138000" rotWithShape="0">
                  <a:srgbClr val="680000">
                    <a:alpha val="27843"/>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95736" y="1268760"/>
            <a:ext cx="6491064" cy="4525963"/>
          </a:xfrm>
          <a:solidFill>
            <a:schemeClr val="bg1">
              <a:lumMod val="50000"/>
              <a:alpha val="17000"/>
            </a:schemeClr>
          </a:solidFill>
        </p:spPr>
        <p:txBody>
          <a:bodyPr>
            <a:scene3d>
              <a:camera prst="orthographicFront"/>
              <a:lightRig rig="threePt" dir="t"/>
            </a:scene3d>
            <a:sp3d extrusionH="57150">
              <a:bevelT w="38100" h="38100" prst="angle"/>
            </a:sp3d>
          </a:bodyPr>
          <a:lstStyle/>
          <a:p>
            <a:pPr>
              <a:buNone/>
            </a:pPr>
            <a:r>
              <a:rPr lang="tr-TR" b="1" dirty="0" smtClean="0"/>
              <a:t>    </a:t>
            </a:r>
          </a:p>
          <a:p>
            <a:pPr algn="ctr">
              <a:buNone/>
            </a:pPr>
            <a:r>
              <a:rPr lang="tr-TR" sz="4000" b="1" dirty="0" smtClean="0"/>
              <a:t>   Bir gün sormuşlar ermişlerden birine: "Sevginin sadece sözünü edenlerle,onu yasayanlar arasında ne fark vardır?"</a:t>
            </a:r>
            <a:endParaRPr lang="tr-TR" sz="4000" dirty="0"/>
          </a:p>
        </p:txBody>
      </p:sp>
      <p:pic>
        <p:nvPicPr>
          <p:cNvPr id="1026" name="Picture 2" descr="C:\Users\mervelif\Desktop\images.jpg"/>
          <p:cNvPicPr>
            <a:picLocks noChangeAspect="1" noChangeArrowheads="1"/>
          </p:cNvPicPr>
          <p:nvPr/>
        </p:nvPicPr>
        <p:blipFill>
          <a:blip r:embed="rId2" cstate="print"/>
          <a:srcRect/>
          <a:stretch>
            <a:fillRect/>
          </a:stretch>
        </p:blipFill>
        <p:spPr bwMode="auto">
          <a:xfrm>
            <a:off x="0" y="0"/>
            <a:ext cx="2512092" cy="3068960"/>
          </a:xfrm>
          <a:prstGeom prst="rect">
            <a:avLst/>
          </a:prstGeom>
          <a:noFill/>
          <a:effectLst>
            <a:reflection blurRad="6350" stA="50000" endA="295" endPos="92000" dist="1016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404664"/>
            <a:ext cx="4608512" cy="6120680"/>
          </a:xfrm>
          <a:solidFill>
            <a:srgbClr val="C00000">
              <a:alpha val="34000"/>
            </a:srgbClr>
          </a:solidFill>
          <a:ln w="44450">
            <a:solidFill>
              <a:srgbClr val="920000"/>
            </a:solidFill>
          </a:ln>
        </p:spPr>
        <p:txBody>
          <a:bodyPr>
            <a:normAutofit fontScale="92500" lnSpcReduction="10000"/>
          </a:bodyPr>
          <a:lstStyle/>
          <a:p>
            <a:pPr>
              <a:buNone/>
            </a:pPr>
            <a:r>
              <a:rPr lang="tr-TR" b="1" dirty="0" smtClean="0"/>
              <a:t>   </a:t>
            </a:r>
          </a:p>
          <a:p>
            <a:pPr>
              <a:buNone/>
            </a:pPr>
            <a:r>
              <a:rPr lang="tr-TR" b="1" dirty="0" smtClean="0"/>
              <a:t> “Bakin göstereyim demiş” ermiş. Önce sevgiyi dilden gönle indirememiş olanları çağırmış, onlara bir sofra hazırlamışlar. Hepsi oturmuşlar yerlerine. Derken tabaklar içinde sıcak çorbalar gelmiş ve arkasındanda derviş kaşıkları denilen bir metre boyunda kaşıklar. </a:t>
            </a:r>
            <a:r>
              <a:rPr lang="tr-TR" dirty="0" smtClean="0"/>
              <a:t/>
            </a:r>
            <a:br>
              <a:rPr lang="tr-TR" dirty="0" smtClean="0"/>
            </a:br>
            <a:endParaRPr lang="tr-TR" dirty="0"/>
          </a:p>
        </p:txBody>
      </p:sp>
      <p:pic>
        <p:nvPicPr>
          <p:cNvPr id="2051" name="Picture 3" descr="C:\Users\mervelif\Desktop\post-1106-1177332277.jpg"/>
          <p:cNvPicPr>
            <a:picLocks noChangeAspect="1" noChangeArrowheads="1"/>
          </p:cNvPicPr>
          <p:nvPr/>
        </p:nvPicPr>
        <p:blipFill>
          <a:blip r:embed="rId2" cstate="print"/>
          <a:srcRect/>
          <a:stretch>
            <a:fillRect/>
          </a:stretch>
        </p:blipFill>
        <p:spPr bwMode="auto">
          <a:xfrm>
            <a:off x="4895528" y="0"/>
            <a:ext cx="4248472" cy="3888432"/>
          </a:xfrm>
          <a:prstGeom prst="rect">
            <a:avLst/>
          </a:prstGeom>
          <a:noFill/>
          <a:effectLst>
            <a:glow rad="101600">
              <a:schemeClr val="tx1">
                <a:alpha val="60000"/>
              </a:schemeClr>
            </a:glow>
            <a:reflection blurRad="6350" stA="50000" endA="295" endPos="92000" dist="1016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95936" y="404664"/>
            <a:ext cx="4906888" cy="6120680"/>
          </a:xfrm>
          <a:solidFill>
            <a:schemeClr val="accent6">
              <a:lumMod val="40000"/>
              <a:lumOff val="60000"/>
              <a:alpha val="61000"/>
            </a:schemeClr>
          </a:solidFill>
          <a:ln w="44450">
            <a:solidFill>
              <a:srgbClr val="805D16"/>
            </a:solidFill>
          </a:ln>
        </p:spPr>
        <p:txBody>
          <a:bodyPr>
            <a:normAutofit fontScale="92500" lnSpcReduction="10000"/>
          </a:bodyPr>
          <a:lstStyle/>
          <a:p>
            <a:pPr>
              <a:buNone/>
            </a:pPr>
            <a:endParaRPr lang="tr-TR" b="1" dirty="0" smtClean="0"/>
          </a:p>
          <a:p>
            <a:pPr>
              <a:buNone/>
            </a:pPr>
            <a:r>
              <a:rPr lang="tr-TR" b="1" dirty="0" smtClean="0"/>
              <a:t>“  Ermiş bu kaşıkların ucundan tutup öyle yiyeceksiniz" diye bir de şart koymuş. Peki demişler ve içmeye başlamışlar. Fakat o da ne? Kaşıklar uzun geldiğinden bir türlü döküp saçmadan götüremiyorlar ağızlarına. En sonunda bakmışlar beceremiyorlar, öylece aç kalkmışlar sofradan. </a:t>
            </a:r>
            <a:r>
              <a:rPr lang="tr-TR" dirty="0" smtClean="0"/>
              <a:t/>
            </a:r>
            <a:br>
              <a:rPr lang="tr-TR" dirty="0" smtClean="0"/>
            </a:br>
            <a:endParaRPr lang="tr-TR" dirty="0"/>
          </a:p>
        </p:txBody>
      </p:sp>
      <p:pic>
        <p:nvPicPr>
          <p:cNvPr id="3074" name="Picture 2" descr="C:\Users\mervelif\Desktop\tahta kasik.jpg"/>
          <p:cNvPicPr>
            <a:picLocks noChangeAspect="1" noChangeArrowheads="1"/>
          </p:cNvPicPr>
          <p:nvPr/>
        </p:nvPicPr>
        <p:blipFill>
          <a:blip r:embed="rId2" cstate="print"/>
          <a:srcRect/>
          <a:stretch>
            <a:fillRect/>
          </a:stretch>
        </p:blipFill>
        <p:spPr bwMode="auto">
          <a:xfrm>
            <a:off x="-1" y="1"/>
            <a:ext cx="3923929" cy="3429000"/>
          </a:xfrm>
          <a:prstGeom prst="rect">
            <a:avLst/>
          </a:prstGeom>
          <a:noFill/>
          <a:effectLst>
            <a:reflection blurRad="6350" stA="50000" endA="300" endPos="90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196752"/>
            <a:ext cx="4536504" cy="4525963"/>
          </a:xfrm>
          <a:ln w="44450">
            <a:solidFill>
              <a:srgbClr val="920000">
                <a:alpha val="77000"/>
              </a:srgbClr>
            </a:solidFill>
          </a:ln>
        </p:spPr>
        <p:txBody>
          <a:bodyPr>
            <a:normAutofit lnSpcReduction="10000"/>
          </a:bodyPr>
          <a:lstStyle/>
          <a:p>
            <a:pPr>
              <a:buNone/>
            </a:pPr>
            <a:r>
              <a:rPr lang="tr-TR" b="1" dirty="0" smtClean="0"/>
              <a:t>    Bunun üzerine simdi demiş ermiş, sevgiyi gerçekten bilenleri çağıralım yemeğe. Yüzleri aydınlık, gözleri sevgi ile gülümseyen insanlar gelmiş oturmuş sofraya bu defa.</a:t>
            </a:r>
            <a:r>
              <a:rPr lang="tr-TR" dirty="0" smtClean="0"/>
              <a:t/>
            </a:r>
            <a:br>
              <a:rPr lang="tr-TR" dirty="0" smtClean="0"/>
            </a:br>
            <a:endParaRPr lang="tr-TR" dirty="0"/>
          </a:p>
        </p:txBody>
      </p:sp>
      <p:pic>
        <p:nvPicPr>
          <p:cNvPr id="4" name="Picture 3" descr="C:\Users\mervelif\Desktop\post-1106-1177332277.jpg"/>
          <p:cNvPicPr>
            <a:picLocks noChangeAspect="1" noChangeArrowheads="1"/>
          </p:cNvPicPr>
          <p:nvPr/>
        </p:nvPicPr>
        <p:blipFill>
          <a:blip r:embed="rId2" cstate="print"/>
          <a:srcRect/>
          <a:stretch>
            <a:fillRect/>
          </a:stretch>
        </p:blipFill>
        <p:spPr bwMode="auto">
          <a:xfrm>
            <a:off x="4895528" y="0"/>
            <a:ext cx="4248472" cy="3888432"/>
          </a:xfrm>
          <a:prstGeom prst="rect">
            <a:avLst/>
          </a:prstGeom>
          <a:noFill/>
          <a:effectLst>
            <a:glow rad="101600">
              <a:schemeClr val="tx1">
                <a:alpha val="60000"/>
              </a:schemeClr>
            </a:glow>
            <a:reflection blurRad="6350" stA="50000" endA="295" endPos="92000" dist="1016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alpha val="11000"/>
          </a:srgb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764704"/>
            <a:ext cx="8229600" cy="2376264"/>
          </a:xfrm>
          <a:ln w="50800" cap="sq" cmpd="sng">
            <a:solidFill>
              <a:srgbClr val="705500"/>
            </a:solidFill>
            <a:prstDash val="solid"/>
            <a:bevel/>
          </a:ln>
        </p:spPr>
        <p:txBody>
          <a:bodyPr/>
          <a:lstStyle/>
          <a:p>
            <a:pPr>
              <a:buNone/>
            </a:pPr>
            <a:r>
              <a:rPr lang="tr-TR" b="1" dirty="0" smtClean="0"/>
              <a:t>"Buyurun" deyince,her  biri uzun boylu kaşıkları çorbaya daldırıp, sonra karşısındaki kardeşine uzatarak içirmiş. </a:t>
            </a:r>
            <a:r>
              <a:rPr lang="tr-TR" dirty="0" smtClean="0"/>
              <a:t/>
            </a:r>
            <a:br>
              <a:rPr lang="tr-TR" dirty="0" smtClean="0"/>
            </a:br>
            <a:endParaRPr lang="tr-TR" dirty="0"/>
          </a:p>
        </p:txBody>
      </p:sp>
      <p:pic>
        <p:nvPicPr>
          <p:cNvPr id="4098" name="Picture 2" descr="C:\Users\mervelif\Desktop\tahta kasik.jpg"/>
          <p:cNvPicPr>
            <a:picLocks noChangeAspect="1" noChangeArrowheads="1"/>
          </p:cNvPicPr>
          <p:nvPr/>
        </p:nvPicPr>
        <p:blipFill>
          <a:blip r:embed="rId2" cstate="print"/>
          <a:srcRect/>
          <a:stretch>
            <a:fillRect/>
          </a:stretch>
        </p:blipFill>
        <p:spPr bwMode="auto">
          <a:xfrm>
            <a:off x="4499992" y="3248452"/>
            <a:ext cx="4644009" cy="3609548"/>
          </a:xfrm>
          <a:prstGeom prst="rect">
            <a:avLst/>
          </a:prstGeom>
          <a:noFill/>
        </p:spPr>
      </p:pic>
      <p:pic>
        <p:nvPicPr>
          <p:cNvPr id="4099" name="Picture 3" descr="C:\Users\mervelif\Desktop\tahta kasik.jpg"/>
          <p:cNvPicPr>
            <a:picLocks noChangeAspect="1" noChangeArrowheads="1"/>
          </p:cNvPicPr>
          <p:nvPr/>
        </p:nvPicPr>
        <p:blipFill>
          <a:blip r:embed="rId3" cstate="print"/>
          <a:srcRect/>
          <a:stretch>
            <a:fillRect/>
          </a:stretch>
        </p:blipFill>
        <p:spPr bwMode="auto">
          <a:xfrm>
            <a:off x="0" y="3257517"/>
            <a:ext cx="4572000" cy="360048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836712"/>
            <a:ext cx="8229600" cy="4958011"/>
          </a:xfrm>
          <a:ln w="79375">
            <a:solidFill>
              <a:srgbClr val="920000"/>
            </a:solidFill>
          </a:ln>
        </p:spPr>
        <p:txBody>
          <a:bodyPr>
            <a:normAutofit lnSpcReduction="10000"/>
          </a:bodyPr>
          <a:lstStyle/>
          <a:p>
            <a:pPr>
              <a:buNone/>
            </a:pPr>
            <a:r>
              <a:rPr lang="tr-TR" b="1" dirty="0" smtClean="0"/>
              <a:t>    </a:t>
            </a:r>
          </a:p>
          <a:p>
            <a:pPr>
              <a:buNone/>
            </a:pPr>
            <a:r>
              <a:rPr lang="tr-TR" b="1" dirty="0" smtClean="0"/>
              <a:t>    Böylece her biri diğerini doyurmuş ve şükrederek kalkmışlar sofradan iste demiş ermiş, kim ki gerçek sofrasında yalnız kendini görür ve doymayı düşünürse, iste o aç kalacaktır. ve kim kardeşini düşünür de doyurursa o da kardeşi tarafından doyurulacaktır şüphesiz ve sunu da unutmayın, gerçek pazarında alan </a:t>
            </a:r>
            <a:r>
              <a:rPr lang="tr-TR" b="1" dirty="0" err="1" smtClean="0"/>
              <a:t>degil</a:t>
            </a:r>
            <a:r>
              <a:rPr lang="tr-TR" b="1" dirty="0" smtClean="0"/>
              <a:t>, veren kazançlıdır daima.</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214</Words>
  <Application>Microsoft Office PowerPoint</Application>
  <PresentationFormat>Ekran Gösterisi (4:3)</PresentationFormat>
  <Paragraphs>12</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FEDAKARLIK VE NETİCESİ HAZIRLAYAN:ELİF ÖZDEMİR</vt:lpstr>
      <vt:lpstr>FEDAKARLIK VE NETİCESİ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FEDAKARLIK VE NETİCESİ</dc:title>
  <dc:creator>mervelif</dc:creator>
  <cp:lastModifiedBy>sabankonus</cp:lastModifiedBy>
  <cp:revision>10</cp:revision>
  <dcterms:created xsi:type="dcterms:W3CDTF">2011-11-26T20:36:44Z</dcterms:created>
  <dcterms:modified xsi:type="dcterms:W3CDTF">2014-12-23T12:02:20Z</dcterms:modified>
</cp:coreProperties>
</file>