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223CEEB9-3A21-46AC-88D7-C32195F8832A}" type="datetimeFigureOut">
              <a:rPr lang="tr-TR"/>
              <a:pPr>
                <a:defRPr/>
              </a:pPr>
              <a:t>23.02.2015</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D6B307C-0EB6-4BE8-916C-6AEE22208FF7}" type="slidenum">
              <a:rPr lang="tr-TR"/>
              <a:pPr>
                <a:defRPr/>
              </a:pPr>
              <a:t>‹#›</a:t>
            </a:fld>
            <a:endParaRPr lang="tr-TR"/>
          </a:p>
        </p:txBody>
      </p:sp>
    </p:spTree>
    <p:extLst>
      <p:ext uri="{BB962C8B-B14F-4D97-AF65-F5344CB8AC3E}">
        <p14:creationId xmlns:p14="http://schemas.microsoft.com/office/powerpoint/2010/main" val="5702912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Slayt Görüntüsü Yer Tutucusu"/>
          <p:cNvSpPr>
            <a:spLocks noGrp="1" noRot="1" noChangeAspect="1"/>
          </p:cNvSpPr>
          <p:nvPr>
            <p:ph type="sldImg"/>
          </p:nvPr>
        </p:nvSpPr>
        <p:spPr bwMode="auto">
          <a:noFill/>
          <a:ln>
            <a:solidFill>
              <a:srgbClr val="000000"/>
            </a:solidFill>
            <a:miter lim="800000"/>
            <a:headEnd/>
            <a:tailEnd/>
          </a:ln>
        </p:spPr>
      </p:sp>
      <p:sp>
        <p:nvSpPr>
          <p:cNvPr id="16386"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6387"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807B5B2-B850-4216-B5AE-807763780BE0}" type="slidenum">
              <a:rPr lang="tr-TR">
                <a:cs typeface="Arial" charset="0"/>
              </a:rPr>
              <a:pPr fontAlgn="base">
                <a:spcBef>
                  <a:spcPct val="0"/>
                </a:spcBef>
                <a:spcAft>
                  <a:spcPct val="0"/>
                </a:spcAft>
                <a:defRPr/>
              </a:pPr>
              <a:t>2</a:t>
            </a:fld>
            <a:endParaRPr lang="tr-TR">
              <a:cs typeface="Arial" charset="0"/>
            </a:endParaRPr>
          </a:p>
        </p:txBody>
      </p:sp>
    </p:spTree>
    <p:extLst>
      <p:ext uri="{BB962C8B-B14F-4D97-AF65-F5344CB8AC3E}">
        <p14:creationId xmlns:p14="http://schemas.microsoft.com/office/powerpoint/2010/main" val="4213095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7F3AA011-6709-4CE2-8ADF-1421A09CF18B}" type="datetimeFigureOut">
              <a:rPr lang="tr-TR"/>
              <a:pPr>
                <a:defRPr/>
              </a:pPr>
              <a:t>23.02.2015</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E874D841-6F17-416D-A82B-28E0BC212BB9}"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D8B8702C-8460-4788-A49D-0FCC542A9363}" type="datetimeFigureOut">
              <a:rPr lang="tr-TR"/>
              <a:pPr>
                <a:defRPr/>
              </a:pPr>
              <a:t>23.02.2015</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6490C2BE-D838-4B16-881E-4C2E6E8E7228}"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4BB81208-84A4-48AC-8EB6-16F572697EF0}" type="datetimeFigureOut">
              <a:rPr lang="tr-TR"/>
              <a:pPr>
                <a:defRPr/>
              </a:pPr>
              <a:t>23.02.2015</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A27E1AA1-71BF-4E9D-97D9-013C0FFBDE3A}"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8C413A34-4921-4C3C-AF96-31E6392C9EFE}" type="datetimeFigureOut">
              <a:rPr lang="tr-TR"/>
              <a:pPr>
                <a:defRPr/>
              </a:pPr>
              <a:t>23.02.2015</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5F49FB2A-5CB4-4BCC-A451-A848EFEB5F74}"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3CB6FFE7-B48C-4A0F-A697-1F318DF1F2F4}" type="datetimeFigureOut">
              <a:rPr lang="tr-TR"/>
              <a:pPr>
                <a:defRPr/>
              </a:pPr>
              <a:t>23.02.2015</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E8C2FBCA-9BA7-44D3-B0D7-97CEB39B6EEA}"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EF3B7428-876A-4BF9-BF1D-2AD908FA1E83}" type="datetimeFigureOut">
              <a:rPr lang="tr-TR"/>
              <a:pPr>
                <a:defRPr/>
              </a:pPr>
              <a:t>23.02.2015</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4A2D6494-DEA1-4F96-BEA5-4F53867DE5E0}"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B15D0FD7-4E38-4761-991D-985F204C5458}" type="datetimeFigureOut">
              <a:rPr lang="tr-TR"/>
              <a:pPr>
                <a:defRPr/>
              </a:pPr>
              <a:t>23.02.2015</a:t>
            </a:fld>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pPr>
              <a:defRPr/>
            </a:pPr>
            <a:fld id="{D1253A2E-FB74-4465-B32E-2E9E67D95E4B}"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F59FBF83-C8FB-4A29-8F0E-9D0E69FCE370}" type="datetimeFigureOut">
              <a:rPr lang="tr-TR"/>
              <a:pPr>
                <a:defRPr/>
              </a:pPr>
              <a:t>23.02.2015</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pPr>
              <a:defRPr/>
            </a:pPr>
            <a:fld id="{484F8E30-C59E-4EE0-BC3F-601A8BED8550}"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CA708713-9D6C-410A-B7E0-03F9DDCE0265}" type="datetimeFigureOut">
              <a:rPr lang="tr-TR"/>
              <a:pPr>
                <a:defRPr/>
              </a:pPr>
              <a:t>23.02.2015</a:t>
            </a:fld>
            <a:endParaRPr lang="tr-T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pPr>
              <a:defRPr/>
            </a:pPr>
            <a:fld id="{E92B82F3-007C-4E30-9896-1D891142B9CB}"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925735ED-6162-4795-B303-9BB79B016AD8}" type="datetimeFigureOut">
              <a:rPr lang="tr-TR"/>
              <a:pPr>
                <a:defRPr/>
              </a:pPr>
              <a:t>23.02.2015</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2357F25D-3DB0-43C3-889D-7C7C89EA62FC}"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0AED0FA7-4E4E-4813-A0A8-7A3412F998C9}" type="datetimeFigureOut">
              <a:rPr lang="tr-TR"/>
              <a:pPr>
                <a:defRPr/>
              </a:pPr>
              <a:t>23.02.2015</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1FD2302B-3781-4F37-B888-E9F9F6C9F980}"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8488C4"/>
            </a:gs>
            <a:gs pos="53000">
              <a:srgbClr val="D4DEFF"/>
            </a:gs>
            <a:gs pos="83000">
              <a:srgbClr val="D4DEFF"/>
            </a:gs>
            <a:gs pos="100000">
              <a:srgbClr val="96AB94"/>
            </a:gs>
          </a:gsLst>
          <a:lin ang="5400000"/>
        </a:gradFill>
        <a:effectLst/>
      </p:bgPr>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41FCA8A-EEFF-47BB-B3EF-5B2129B365BD}" type="datetimeFigureOut">
              <a:rPr lang="tr-TR"/>
              <a:pPr>
                <a:defRPr/>
              </a:pPr>
              <a:t>23.02.2015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5789755-6F55-4D80-AFB4-C78031CCBC79}"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audio" Target="file:///H:\AK%20&#304;RFAN\DO&#286;RULUK-D&#220;R&#220;STL&#220;K\SUNU\gelseydin%20uzun.mp3"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3" name="Picture 7"/>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a:effectLst/>
        </p:spPr>
      </p:pic>
      <p:sp>
        <p:nvSpPr>
          <p:cNvPr id="14338" name="1 Başlık"/>
          <p:cNvSpPr>
            <a:spLocks noGrp="1"/>
          </p:cNvSpPr>
          <p:nvPr>
            <p:ph type="ctrTitle"/>
          </p:nvPr>
        </p:nvSpPr>
        <p:spPr>
          <a:xfrm>
            <a:off x="684213" y="2133600"/>
            <a:ext cx="7772400" cy="1470025"/>
          </a:xfrm>
        </p:spPr>
        <p:txBody>
          <a:bodyPr/>
          <a:lstStyle/>
          <a:p>
            <a:pPr eaLnBrk="1" hangingPunct="1"/>
            <a:r>
              <a:rPr lang="tr-TR" smtClean="0"/>
              <a:t>SULTANIN SÖZÜNE SADAKATİ</a:t>
            </a:r>
          </a:p>
        </p:txBody>
      </p:sp>
      <p:sp>
        <p:nvSpPr>
          <p:cNvPr id="3" name="2 Alt Başlık"/>
          <p:cNvSpPr>
            <a:spLocks noGrp="1"/>
          </p:cNvSpPr>
          <p:nvPr>
            <p:ph type="subTitle" idx="1"/>
          </p:nvPr>
        </p:nvSpPr>
        <p:spPr>
          <a:xfrm>
            <a:off x="1547813" y="5229225"/>
            <a:ext cx="6224587" cy="409575"/>
          </a:xfrm>
        </p:spPr>
        <p:txBody>
          <a:bodyPr rtlCol="0">
            <a:normAutofit fontScale="77500" lnSpcReduction="20000"/>
          </a:bodyPr>
          <a:lstStyle/>
          <a:p>
            <a:pPr eaLnBrk="1" fontAlgn="auto" hangingPunct="1">
              <a:spcAft>
                <a:spcPts val="0"/>
              </a:spcAft>
              <a:buFont typeface="Arial" pitchFamily="34" charset="0"/>
              <a:buNone/>
              <a:defRPr/>
            </a:pPr>
            <a:r>
              <a:rPr lang="tr-TR" dirty="0" smtClean="0"/>
              <a:t>Selma KAVURMACIOĞLU</a:t>
            </a:r>
            <a:endParaRPr lang="tr-TR" dirty="0"/>
          </a:p>
        </p:txBody>
      </p:sp>
      <p:pic>
        <p:nvPicPr>
          <p:cNvPr id="2" name="gelseydin uzun.mp3">
            <a:hlinkClick r:id="" action="ppaction://media"/>
          </p:cNvPr>
          <p:cNvPicPr>
            <a:picLocks noRot="1" noChangeAspect="1" noChangeArrowheads="1"/>
          </p:cNvPicPr>
          <p:nvPr>
            <a:audioFile r:link="rId1"/>
          </p:nvPr>
        </p:nvPicPr>
        <p:blipFill>
          <a:blip r:embed="rId4" cstate="print"/>
          <a:srcRect/>
          <a:stretch>
            <a:fillRect/>
          </a:stretch>
        </p:blipFill>
        <p:spPr bwMode="auto">
          <a:xfrm>
            <a:off x="4419600" y="3276600"/>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29">
                <p:cTn id="7" repeatCount="indefinite" fill="hold" display="0">
                  <p:stCondLst>
                    <p:cond delay="indefinite"/>
                  </p:stCondLst>
                  <p:endCondLst>
                    <p:cond evt="onPrev" delay="0">
                      <p:tgtEl>
                        <p:sldTgt/>
                      </p:tgtEl>
                    </p:cond>
                    <p:cond evt="onStopAudio" delay="0">
                      <p:tgtEl>
                        <p:sldTgt/>
                      </p:tgtEl>
                    </p:cond>
                  </p:endCondLst>
                </p:cTn>
                <p:tgtEl>
                  <p:spTgt spid="2"/>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4"/>
          <p:cNvPicPr>
            <a:picLocks noChangeAspect="1" noChangeArrowheads="1"/>
          </p:cNvPicPr>
          <p:nvPr/>
        </p:nvPicPr>
        <p:blipFill>
          <a:blip r:embed="rId2" cstate="print"/>
          <a:srcRect/>
          <a:stretch>
            <a:fillRect/>
          </a:stretch>
        </p:blipFill>
        <p:spPr bwMode="auto">
          <a:xfrm>
            <a:off x="0" y="0"/>
            <a:ext cx="9144000" cy="6850063"/>
          </a:xfrm>
          <a:prstGeom prst="rect">
            <a:avLst/>
          </a:prstGeom>
          <a:noFill/>
          <a:ln w="9525">
            <a:noFill/>
            <a:miter lim="800000"/>
            <a:headEnd/>
            <a:tailEnd/>
          </a:ln>
        </p:spPr>
      </p:pic>
      <p:sp>
        <p:nvSpPr>
          <p:cNvPr id="24578" name="1 Başlık"/>
          <p:cNvSpPr>
            <a:spLocks noGrp="1"/>
          </p:cNvSpPr>
          <p:nvPr>
            <p:ph type="title"/>
          </p:nvPr>
        </p:nvSpPr>
        <p:spPr/>
        <p:txBody>
          <a:bodyPr/>
          <a:lstStyle/>
          <a:p>
            <a:pPr eaLnBrk="1" hangingPunct="1"/>
            <a:endParaRPr lang="tr-TR" smtClean="0"/>
          </a:p>
        </p:txBody>
      </p:sp>
      <p:sp>
        <p:nvSpPr>
          <p:cNvPr id="24579" name="2 İçerik Yer Tutucusu"/>
          <p:cNvSpPr>
            <a:spLocks noGrp="1"/>
          </p:cNvSpPr>
          <p:nvPr>
            <p:ph idx="1"/>
          </p:nvPr>
        </p:nvSpPr>
        <p:spPr>
          <a:xfrm>
            <a:off x="0" y="1916113"/>
            <a:ext cx="9144000" cy="4608512"/>
          </a:xfrm>
        </p:spPr>
        <p:txBody>
          <a:bodyPr/>
          <a:lstStyle/>
          <a:p>
            <a:pPr eaLnBrk="1" hangingPunct="1">
              <a:buFont typeface="Arial" charset="0"/>
              <a:buNone/>
            </a:pPr>
            <a:r>
              <a:rPr lang="tr-TR" dirty="0" smtClean="0"/>
              <a:t>	</a:t>
            </a:r>
            <a:r>
              <a:rPr lang="tr-TR" sz="3600" b="1" dirty="0" smtClean="0">
                <a:solidFill>
                  <a:srgbClr val="FFFF00"/>
                </a:solidFill>
              </a:rPr>
              <a:t>Fatih aldığı bu cevapla İstanbul’u almış gibi sevinir. Sultanın yüzünde en güzel tebessümler gül gibi açılır. Ordusundaki askerlerin her birine duyduğu sevgi daha da artar. İmtihandan yüzünün akıyla çıktığına şükürler eden sultan, sonunda kendilerinin kim olduklarını söyler: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4"/>
          <p:cNvPicPr>
            <a:picLocks noChangeAspect="1" noChangeArrowheads="1"/>
          </p:cNvPicPr>
          <p:nvPr/>
        </p:nvPicPr>
        <p:blipFill>
          <a:blip r:embed="rId2" cstate="print"/>
          <a:srcRect/>
          <a:stretch>
            <a:fillRect/>
          </a:stretch>
        </p:blipFill>
        <p:spPr bwMode="auto">
          <a:xfrm>
            <a:off x="0" y="0"/>
            <a:ext cx="9144000" cy="6850063"/>
          </a:xfrm>
          <a:prstGeom prst="rect">
            <a:avLst/>
          </a:prstGeom>
          <a:noFill/>
          <a:ln w="9525">
            <a:noFill/>
            <a:miter lim="800000"/>
            <a:headEnd/>
            <a:tailEnd/>
          </a:ln>
        </p:spPr>
      </p:pic>
      <p:sp>
        <p:nvSpPr>
          <p:cNvPr id="25602" name="2 İçerik Yer Tutucusu"/>
          <p:cNvSpPr>
            <a:spLocks noGrp="1"/>
          </p:cNvSpPr>
          <p:nvPr>
            <p:ph idx="1"/>
          </p:nvPr>
        </p:nvSpPr>
        <p:spPr>
          <a:xfrm>
            <a:off x="179512" y="2132856"/>
            <a:ext cx="8964488" cy="3993307"/>
          </a:xfrm>
        </p:spPr>
        <p:txBody>
          <a:bodyPr/>
          <a:lstStyle/>
          <a:p>
            <a:pPr eaLnBrk="1" hangingPunct="1">
              <a:lnSpc>
                <a:spcPct val="90000"/>
              </a:lnSpc>
              <a:buFont typeface="Arial" charset="0"/>
              <a:buNone/>
            </a:pPr>
            <a:r>
              <a:rPr lang="tr-TR" dirty="0" smtClean="0"/>
              <a:t>	</a:t>
            </a:r>
            <a:r>
              <a:rPr lang="tr-TR" sz="3600" b="1" dirty="0" smtClean="0">
                <a:solidFill>
                  <a:srgbClr val="FFFF00"/>
                </a:solidFill>
              </a:rPr>
              <a:t>Güzel cevap  verdin yiğidim! Fakat bu gördüğün, vezir paşadır. Ben de Sultan Mehmet’im. Haydi, kapıyı aç da girelim gayrı!	O sırada ay bulutların arasından yeni sıyrılmış tatlı bir mehtap aydınlığıyla etrafı hafiften aydınlatmıştır. Yiğit asker  biraz dikkat edince  Sultan Mehmet’i  ve vezirini tanımakta zorlanmaz. Tam kapıyı açacakken Sultan Fatih’e şöyle söyler: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4"/>
          <p:cNvPicPr>
            <a:picLocks noChangeAspect="1" noChangeArrowheads="1"/>
          </p:cNvPicPr>
          <p:nvPr/>
        </p:nvPicPr>
        <p:blipFill>
          <a:blip r:embed="rId2" cstate="print"/>
          <a:srcRect/>
          <a:stretch>
            <a:fillRect/>
          </a:stretch>
        </p:blipFill>
        <p:spPr bwMode="auto">
          <a:xfrm>
            <a:off x="0" y="0"/>
            <a:ext cx="9144000" cy="6850063"/>
          </a:xfrm>
          <a:prstGeom prst="rect">
            <a:avLst/>
          </a:prstGeom>
          <a:noFill/>
          <a:ln w="9525">
            <a:noFill/>
            <a:miter lim="800000"/>
            <a:headEnd/>
            <a:tailEnd/>
          </a:ln>
        </p:spPr>
      </p:pic>
      <p:sp>
        <p:nvSpPr>
          <p:cNvPr id="26626" name="2 İçerik Yer Tutucusu"/>
          <p:cNvSpPr>
            <a:spLocks noGrp="1"/>
          </p:cNvSpPr>
          <p:nvPr>
            <p:ph idx="1"/>
          </p:nvPr>
        </p:nvSpPr>
        <p:spPr>
          <a:xfrm>
            <a:off x="457200" y="2060575"/>
            <a:ext cx="8229600" cy="4065588"/>
          </a:xfrm>
        </p:spPr>
        <p:txBody>
          <a:bodyPr/>
          <a:lstStyle/>
          <a:p>
            <a:pPr eaLnBrk="1" hangingPunct="1">
              <a:buFont typeface="Arial" charset="0"/>
              <a:buNone/>
            </a:pPr>
            <a:r>
              <a:rPr lang="tr-TR" sz="3600" dirty="0" smtClean="0"/>
              <a:t>	-</a:t>
            </a:r>
            <a:r>
              <a:rPr lang="tr-TR" sz="3600" b="1" dirty="0" smtClean="0">
                <a:solidFill>
                  <a:srgbClr val="FFFF00"/>
                </a:solidFill>
              </a:rPr>
              <a:t>Peki sultanım siz kendi koyduğunuz kanuna kendiniz uymayacak olduktan, sözünüzün gereğini yerine getirmeyecek olduktan sonra bana da kapıyı açmak düşer.</a:t>
            </a:r>
          </a:p>
          <a:p>
            <a:pPr eaLnBrk="1" hangingPunct="1">
              <a:buFont typeface="Arial" charset="0"/>
              <a:buNone/>
            </a:pPr>
            <a:r>
              <a:rPr lang="tr-TR" sz="3600" b="1" dirty="0" smtClean="0">
                <a:solidFill>
                  <a:srgbClr val="FFFF00"/>
                </a:solidFill>
              </a:rPr>
              <a:t>	Bu ikaz ile birden irkilen sultan, hafif aralanmış olan kapıyı var gücüyle iterek kapar ve nöbetçiye yeni emrini verir:</a:t>
            </a:r>
          </a:p>
          <a:p>
            <a:pPr eaLnBrk="1" hangingPunct="1"/>
            <a:endParaRPr lang="tr-TR" sz="3600" b="1"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4"/>
          <p:cNvPicPr>
            <a:picLocks noChangeAspect="1" noChangeArrowheads="1"/>
          </p:cNvPicPr>
          <p:nvPr/>
        </p:nvPicPr>
        <p:blipFill>
          <a:blip r:embed="rId2" cstate="print"/>
          <a:srcRect/>
          <a:stretch>
            <a:fillRect/>
          </a:stretch>
        </p:blipFill>
        <p:spPr bwMode="auto">
          <a:xfrm>
            <a:off x="0" y="0"/>
            <a:ext cx="9144000" cy="6850063"/>
          </a:xfrm>
          <a:prstGeom prst="rect">
            <a:avLst/>
          </a:prstGeom>
          <a:noFill/>
          <a:ln w="9525">
            <a:noFill/>
            <a:miter lim="800000"/>
            <a:headEnd/>
            <a:tailEnd/>
          </a:ln>
        </p:spPr>
      </p:pic>
      <p:sp>
        <p:nvSpPr>
          <p:cNvPr id="27650" name="2 İçerik Yer Tutucusu"/>
          <p:cNvSpPr>
            <a:spLocks noGrp="1"/>
          </p:cNvSpPr>
          <p:nvPr>
            <p:ph idx="1"/>
          </p:nvPr>
        </p:nvSpPr>
        <p:spPr>
          <a:xfrm>
            <a:off x="179512" y="2132856"/>
            <a:ext cx="8507288" cy="4464496"/>
          </a:xfrm>
        </p:spPr>
        <p:txBody>
          <a:bodyPr/>
          <a:lstStyle/>
          <a:p>
            <a:pPr eaLnBrk="1" hangingPunct="1">
              <a:lnSpc>
                <a:spcPct val="90000"/>
              </a:lnSpc>
              <a:buFont typeface="Arial" charset="0"/>
              <a:buNone/>
            </a:pPr>
            <a:r>
              <a:rPr lang="tr-TR" dirty="0" smtClean="0">
                <a:solidFill>
                  <a:srgbClr val="FFFF00"/>
                </a:solidFill>
              </a:rPr>
              <a:t>	-</a:t>
            </a:r>
            <a:r>
              <a:rPr lang="tr-TR" b="1" dirty="0" smtClean="0">
                <a:solidFill>
                  <a:srgbClr val="FFFF00"/>
                </a:solidFill>
              </a:rPr>
              <a:t>Tamam asker! Kapıyı açma! Fakat bana adını bağışlar mısın yiğidim? </a:t>
            </a:r>
          </a:p>
          <a:p>
            <a:pPr eaLnBrk="1" hangingPunct="1">
              <a:lnSpc>
                <a:spcPct val="90000"/>
              </a:lnSpc>
              <a:buFont typeface="Arial" charset="0"/>
              <a:buNone/>
            </a:pPr>
            <a:r>
              <a:rPr lang="tr-TR" b="1" dirty="0" smtClean="0">
                <a:solidFill>
                  <a:srgbClr val="FFFF00"/>
                </a:solidFill>
              </a:rPr>
              <a:t>	-Adım Sinan’dır Hünkarım. </a:t>
            </a:r>
          </a:p>
          <a:p>
            <a:pPr eaLnBrk="1" hangingPunct="1">
              <a:lnSpc>
                <a:spcPct val="90000"/>
              </a:lnSpc>
              <a:buFont typeface="Arial" charset="0"/>
              <a:buNone/>
            </a:pPr>
            <a:r>
              <a:rPr lang="tr-TR" b="1" dirty="0" smtClean="0">
                <a:solidFill>
                  <a:srgbClr val="FFFF00"/>
                </a:solidFill>
              </a:rPr>
              <a:t>	-Yavuz ermişsin Sinan! Var mı bizden bir dileğin? </a:t>
            </a:r>
          </a:p>
          <a:p>
            <a:pPr eaLnBrk="1" hangingPunct="1">
              <a:lnSpc>
                <a:spcPct val="90000"/>
              </a:lnSpc>
              <a:buFont typeface="Arial" charset="0"/>
              <a:buNone/>
            </a:pPr>
            <a:r>
              <a:rPr lang="tr-TR" b="1" dirty="0" smtClean="0">
                <a:solidFill>
                  <a:srgbClr val="FFFF00"/>
                </a:solidFill>
              </a:rPr>
              <a:t>	-</a:t>
            </a:r>
            <a:r>
              <a:rPr lang="tr-TR" b="1" dirty="0" err="1" smtClean="0">
                <a:solidFill>
                  <a:srgbClr val="FFFF00"/>
                </a:solidFill>
              </a:rPr>
              <a:t>Cenab</a:t>
            </a:r>
            <a:r>
              <a:rPr lang="tr-TR" b="1" dirty="0" smtClean="0">
                <a:solidFill>
                  <a:srgbClr val="FFFF00"/>
                </a:solidFill>
              </a:rPr>
              <a:t>-ı Haktan sağlık ve sıhhatinizin devamını niyaz ederim sultanım! Ben fakir bir kulunuzum! Gönlümde yatan bir arzum vardır ki, gerçekleştirmeye imkanım elvermez!</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4"/>
          <p:cNvPicPr>
            <a:picLocks noChangeAspect="1" noChangeArrowheads="1"/>
          </p:cNvPicPr>
          <p:nvPr/>
        </p:nvPicPr>
        <p:blipFill>
          <a:blip r:embed="rId2" cstate="print"/>
          <a:srcRect/>
          <a:stretch>
            <a:fillRect/>
          </a:stretch>
        </p:blipFill>
        <p:spPr bwMode="auto">
          <a:xfrm>
            <a:off x="0" y="0"/>
            <a:ext cx="9144000" cy="6850063"/>
          </a:xfrm>
          <a:prstGeom prst="rect">
            <a:avLst/>
          </a:prstGeom>
          <a:noFill/>
          <a:ln w="9525">
            <a:noFill/>
            <a:miter lim="800000"/>
            <a:headEnd/>
            <a:tailEnd/>
          </a:ln>
        </p:spPr>
      </p:pic>
      <p:sp>
        <p:nvSpPr>
          <p:cNvPr id="28674" name="2 İçerik Yer Tutucusu"/>
          <p:cNvSpPr>
            <a:spLocks noGrp="1"/>
          </p:cNvSpPr>
          <p:nvPr>
            <p:ph idx="1"/>
          </p:nvPr>
        </p:nvSpPr>
        <p:spPr>
          <a:xfrm>
            <a:off x="179512" y="2420888"/>
            <a:ext cx="8784976" cy="3705275"/>
          </a:xfrm>
        </p:spPr>
        <p:txBody>
          <a:bodyPr/>
          <a:lstStyle/>
          <a:p>
            <a:pPr eaLnBrk="1" hangingPunct="1">
              <a:lnSpc>
                <a:spcPct val="80000"/>
              </a:lnSpc>
              <a:buFont typeface="Arial" charset="0"/>
              <a:buNone/>
            </a:pPr>
            <a:r>
              <a:rPr lang="tr-TR" sz="3000" b="1" dirty="0" smtClean="0">
                <a:solidFill>
                  <a:srgbClr val="FFFF00"/>
                </a:solidFill>
              </a:rPr>
              <a:t>	-Gönlünün arzusu nedir? Söyle bakalım! </a:t>
            </a:r>
          </a:p>
          <a:p>
            <a:pPr eaLnBrk="1" hangingPunct="1">
              <a:lnSpc>
                <a:spcPct val="80000"/>
              </a:lnSpc>
              <a:buFont typeface="Arial" charset="0"/>
              <a:buNone/>
            </a:pPr>
            <a:r>
              <a:rPr lang="tr-TR" sz="3000" b="1" dirty="0" smtClean="0">
                <a:solidFill>
                  <a:srgbClr val="FFFF00"/>
                </a:solidFill>
              </a:rPr>
              <a:t>	- Sultanım ölmeden bir cami yaptırmak dilerim; ama yeterli malım mülküm yok. Benim adıma buraya bir cami inşa ettirirseniz ebediyen size duacı olurum padişahım.</a:t>
            </a:r>
          </a:p>
          <a:p>
            <a:pPr eaLnBrk="1" hangingPunct="1">
              <a:lnSpc>
                <a:spcPct val="80000"/>
              </a:lnSpc>
              <a:buFont typeface="Arial" charset="0"/>
              <a:buNone/>
            </a:pPr>
            <a:r>
              <a:rPr lang="tr-TR" sz="3000" b="1" dirty="0" smtClean="0">
                <a:solidFill>
                  <a:srgbClr val="FFFF00"/>
                </a:solidFill>
              </a:rPr>
              <a:t>	Askerinin bu arzusundan da son derece memnun olan Sultan Fatih, kendi koyduğu kanunu kendisi çiğnemez, sözünden geri dönmekten ar eder ve o geceyi dışarıda geçirir. Şehrin kapılarını padişaha bile açmayan o yiğit asker adına da bir cami yaptırır: Yavuz Er Sinan </a:t>
            </a:r>
            <a:r>
              <a:rPr lang="tr-TR" sz="3000" b="1" dirty="0" err="1" smtClean="0">
                <a:solidFill>
                  <a:srgbClr val="FFFF00"/>
                </a:solidFill>
              </a:rPr>
              <a:t>Camî</a:t>
            </a:r>
            <a:r>
              <a:rPr lang="tr-TR" sz="3000" b="1" dirty="0" smtClean="0"/>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2" descr="C:\Users\win7\Desktop\yavuz-er-sinan-1.jpg"/>
          <p:cNvPicPr>
            <a:picLocks noGrp="1" noChangeAspect="1" noChangeArrowheads="1"/>
          </p:cNvPicPr>
          <p:nvPr>
            <p:ph idx="1"/>
          </p:nvPr>
        </p:nvPicPr>
        <p:blipFill>
          <a:blip r:embed="rId2" cstate="print"/>
          <a:srcRect/>
          <a:stretch>
            <a:fillRect/>
          </a:stretch>
        </p:blipFill>
        <p:spPr>
          <a:xfrm>
            <a:off x="1638300" y="0"/>
            <a:ext cx="5021263" cy="6858000"/>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1 Başlık"/>
          <p:cNvSpPr>
            <a:spLocks noGrp="1"/>
          </p:cNvSpPr>
          <p:nvPr>
            <p:ph type="title"/>
          </p:nvPr>
        </p:nvSpPr>
        <p:spPr/>
        <p:txBody>
          <a:bodyPr/>
          <a:lstStyle/>
          <a:p>
            <a:pPr eaLnBrk="1" hangingPunct="1"/>
            <a:endParaRPr lang="tr-TR" smtClean="0"/>
          </a:p>
        </p:txBody>
      </p:sp>
      <p:pic>
        <p:nvPicPr>
          <p:cNvPr id="30722" name="Picture 2" descr="C:\Users\win7\Desktop\yavuz-er-sinan-3.jpg"/>
          <p:cNvPicPr>
            <a:picLocks noGrp="1" noChangeAspect="1" noChangeArrowheads="1"/>
          </p:cNvPicPr>
          <p:nvPr>
            <p:ph idx="1"/>
          </p:nvPr>
        </p:nvPicPr>
        <p:blipFill>
          <a:blip r:embed="rId2" cstate="print"/>
          <a:srcRect/>
          <a:stretch>
            <a:fillRect/>
          </a:stretch>
        </p:blipFill>
        <p:spPr>
          <a:xfrm>
            <a:off x="0" y="0"/>
            <a:ext cx="9144000" cy="6834188"/>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7"/>
          <p:cNvPicPr>
            <a:picLocks noChangeAspect="1" noChangeArrowheads="1"/>
          </p:cNvPicPr>
          <p:nvPr/>
        </p:nvPicPr>
        <p:blipFill>
          <a:blip r:embed="rId3" cstate="print"/>
          <a:srcRect/>
          <a:stretch>
            <a:fillRect/>
          </a:stretch>
        </p:blipFill>
        <p:spPr bwMode="auto">
          <a:xfrm>
            <a:off x="0" y="0"/>
            <a:ext cx="9144000" cy="6850063"/>
          </a:xfrm>
          <a:prstGeom prst="rect">
            <a:avLst/>
          </a:prstGeom>
          <a:noFill/>
          <a:ln w="9525">
            <a:noFill/>
            <a:miter lim="800000"/>
            <a:headEnd/>
            <a:tailEnd/>
          </a:ln>
        </p:spPr>
      </p:pic>
      <p:sp>
        <p:nvSpPr>
          <p:cNvPr id="15362" name="2 İçerik Yer Tutucusu"/>
          <p:cNvSpPr>
            <a:spLocks noGrp="1"/>
          </p:cNvSpPr>
          <p:nvPr>
            <p:ph idx="1"/>
          </p:nvPr>
        </p:nvSpPr>
        <p:spPr>
          <a:xfrm>
            <a:off x="0" y="2276475"/>
            <a:ext cx="9144000" cy="4581525"/>
          </a:xfrm>
        </p:spPr>
        <p:txBody>
          <a:bodyPr/>
          <a:lstStyle/>
          <a:p>
            <a:pPr eaLnBrk="1" hangingPunct="1">
              <a:buFont typeface="Arial" charset="0"/>
              <a:buNone/>
            </a:pPr>
            <a:r>
              <a:rPr lang="tr-TR" smtClean="0"/>
              <a:t>	</a:t>
            </a:r>
            <a:r>
              <a:rPr lang="tr-TR" b="1" smtClean="0">
                <a:solidFill>
                  <a:srgbClr val="FFFF00"/>
                </a:solidFill>
              </a:rPr>
              <a:t>1453 senesi yaz aylarıydı. İstanbul’un henüz yeni fethedildiği zamanlar yani. İstanbul, Fatih Sultan Mehmet tarafından fethedilince şehirde bazı düzenlemeler yapılmış, birtakım kanunlar konarak şehir hayatına bir nizam verilmişti. İnsanlar, bu nizamlara uyarak huzur ve güven dolu bu yeni hayata alışmaya çalışıyorlardı.</a:t>
            </a:r>
          </a:p>
        </p:txBody>
      </p:sp>
      <p:sp>
        <p:nvSpPr>
          <p:cNvPr id="15363" name="AutoShape 3" descr="Z"/>
          <p:cNvSpPr>
            <a:spLocks noChangeAspect="1" noChangeArrowheads="1"/>
          </p:cNvSpPr>
          <p:nvPr/>
        </p:nvSpPr>
        <p:spPr bwMode="auto">
          <a:xfrm>
            <a:off x="63500" y="0"/>
            <a:ext cx="2466975" cy="1847850"/>
          </a:xfrm>
          <a:prstGeom prst="rect">
            <a:avLst/>
          </a:prstGeom>
          <a:noFill/>
          <a:ln w="9525">
            <a:noFill/>
            <a:miter lim="800000"/>
            <a:headEnd/>
            <a:tailEnd/>
          </a:ln>
        </p:spPr>
        <p:txBody>
          <a:bodyPr/>
          <a:lstStyle/>
          <a:p>
            <a:endParaRPr lang="tr-TR"/>
          </a:p>
        </p:txBody>
      </p:sp>
      <p:sp>
        <p:nvSpPr>
          <p:cNvPr id="15364" name="AutoShape 5" descr="Z"/>
          <p:cNvSpPr>
            <a:spLocks noChangeAspect="1" noChangeArrowheads="1"/>
          </p:cNvSpPr>
          <p:nvPr/>
        </p:nvSpPr>
        <p:spPr bwMode="auto">
          <a:xfrm>
            <a:off x="3348038" y="2492375"/>
            <a:ext cx="2466975" cy="1847850"/>
          </a:xfrm>
          <a:prstGeom prst="rect">
            <a:avLst/>
          </a:prstGeom>
          <a:noFill/>
          <a:ln w="9525">
            <a:noFill/>
            <a:miter lim="800000"/>
            <a:headEnd/>
            <a:tailEnd/>
          </a:ln>
        </p:spPr>
        <p:txBody>
          <a:bodyPr/>
          <a:lstStyle/>
          <a:p>
            <a:endParaRPr lang="tr-T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4"/>
          <p:cNvPicPr>
            <a:picLocks noChangeAspect="1" noChangeArrowheads="1"/>
          </p:cNvPicPr>
          <p:nvPr/>
        </p:nvPicPr>
        <p:blipFill>
          <a:blip r:embed="rId2" cstate="print"/>
          <a:srcRect/>
          <a:stretch>
            <a:fillRect/>
          </a:stretch>
        </p:blipFill>
        <p:spPr bwMode="auto">
          <a:xfrm>
            <a:off x="0" y="7938"/>
            <a:ext cx="9144000" cy="6850062"/>
          </a:xfrm>
          <a:prstGeom prst="rect">
            <a:avLst/>
          </a:prstGeom>
          <a:noFill/>
          <a:ln w="9525">
            <a:noFill/>
            <a:miter lim="800000"/>
            <a:headEnd/>
            <a:tailEnd/>
          </a:ln>
        </p:spPr>
      </p:pic>
      <p:sp>
        <p:nvSpPr>
          <p:cNvPr id="17410" name="2 İçerik Yer Tutucusu"/>
          <p:cNvSpPr>
            <a:spLocks noGrp="1"/>
          </p:cNvSpPr>
          <p:nvPr>
            <p:ph idx="1"/>
          </p:nvPr>
        </p:nvSpPr>
        <p:spPr>
          <a:xfrm>
            <a:off x="0" y="2133600"/>
            <a:ext cx="9144000" cy="3849688"/>
          </a:xfrm>
        </p:spPr>
        <p:txBody>
          <a:bodyPr/>
          <a:lstStyle/>
          <a:p>
            <a:pPr eaLnBrk="1" hangingPunct="1">
              <a:buFont typeface="Arial" charset="0"/>
              <a:buNone/>
            </a:pPr>
            <a:r>
              <a:rPr lang="tr-TR" smtClean="0">
                <a:solidFill>
                  <a:srgbClr val="FFFF00"/>
                </a:solidFill>
              </a:rPr>
              <a:t>	</a:t>
            </a:r>
            <a:r>
              <a:rPr lang="tr-TR" sz="3600" b="1" smtClean="0">
                <a:solidFill>
                  <a:srgbClr val="FFFF00"/>
                </a:solidFill>
              </a:rPr>
              <a:t>Bu kanunlardan biri de yatsı namazı kılındıktan sonra kale içindeki şehir kapıları kapatılacak ve dışarıdan kimse şehre sokulmayacak, içeridekilerin de dışarı çıkmasına müsaade edilmeyecekti. Kanunî izni olanlar, tabi ki bu uygulamanın dışındaydı.</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3"/>
          <p:cNvPicPr>
            <a:picLocks noChangeAspect="1" noChangeArrowheads="1"/>
          </p:cNvPicPr>
          <p:nvPr/>
        </p:nvPicPr>
        <p:blipFill>
          <a:blip r:embed="rId2" cstate="print"/>
          <a:srcRect/>
          <a:stretch>
            <a:fillRect/>
          </a:stretch>
        </p:blipFill>
        <p:spPr bwMode="auto">
          <a:xfrm>
            <a:off x="0" y="0"/>
            <a:ext cx="9144000" cy="6850063"/>
          </a:xfrm>
          <a:prstGeom prst="rect">
            <a:avLst/>
          </a:prstGeom>
          <a:noFill/>
          <a:ln w="9525">
            <a:noFill/>
            <a:miter lim="800000"/>
            <a:headEnd/>
            <a:tailEnd/>
          </a:ln>
        </p:spPr>
      </p:pic>
      <p:sp>
        <p:nvSpPr>
          <p:cNvPr id="18434" name="2 İçerik Yer Tutucusu"/>
          <p:cNvSpPr>
            <a:spLocks noGrp="1"/>
          </p:cNvSpPr>
          <p:nvPr>
            <p:ph idx="1"/>
          </p:nvPr>
        </p:nvSpPr>
        <p:spPr>
          <a:xfrm>
            <a:off x="457200" y="2205038"/>
            <a:ext cx="8362950" cy="3921125"/>
          </a:xfrm>
        </p:spPr>
        <p:txBody>
          <a:bodyPr/>
          <a:lstStyle/>
          <a:p>
            <a:pPr eaLnBrk="1" hangingPunct="1">
              <a:buFont typeface="Arial" charset="0"/>
              <a:buNone/>
            </a:pPr>
            <a:r>
              <a:rPr lang="tr-TR" smtClean="0"/>
              <a:t>	</a:t>
            </a:r>
            <a:r>
              <a:rPr lang="tr-TR" sz="3600" smtClean="0">
                <a:solidFill>
                  <a:srgbClr val="FFFF00"/>
                </a:solidFill>
              </a:rPr>
              <a:t>Şehirde dolaşan tellallar, “Duyduk duymadık demeyin!” naralarıyla bütün ahaliye bunu haber vermişlerdi. Kale kapılarındaki nöbetçilere de kesin talimatlar verilerek, “Aman haa! Sakın kimseyi dışarı çıkarmayın, içeriye de kimseyi almayın. Gözünüzü dört açın!” denmişti.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3"/>
          <p:cNvPicPr>
            <a:picLocks noChangeAspect="1" noChangeArrowheads="1"/>
          </p:cNvPicPr>
          <p:nvPr/>
        </p:nvPicPr>
        <p:blipFill>
          <a:blip r:embed="rId2" cstate="print"/>
          <a:srcRect/>
          <a:stretch>
            <a:fillRect/>
          </a:stretch>
        </p:blipFill>
        <p:spPr bwMode="auto">
          <a:xfrm>
            <a:off x="755650" y="0"/>
            <a:ext cx="7632700" cy="6858000"/>
          </a:xfrm>
          <a:prstGeom prst="rect">
            <a:avLst/>
          </a:prstGeom>
          <a:noFill/>
          <a:ln w="9525">
            <a:noFill/>
            <a:miter lim="800000"/>
            <a:headEnd/>
            <a:tailEnd/>
          </a:ln>
        </p:spPr>
      </p:pic>
      <p:sp>
        <p:nvSpPr>
          <p:cNvPr id="19458" name="2 İçerik Yer Tutucusu"/>
          <p:cNvSpPr>
            <a:spLocks noGrp="1"/>
          </p:cNvSpPr>
          <p:nvPr>
            <p:ph idx="1"/>
          </p:nvPr>
        </p:nvSpPr>
        <p:spPr>
          <a:xfrm>
            <a:off x="395288" y="404813"/>
            <a:ext cx="8291512" cy="5976937"/>
          </a:xfrm>
        </p:spPr>
        <p:txBody>
          <a:bodyPr/>
          <a:lstStyle/>
          <a:p>
            <a:pPr eaLnBrk="1" hangingPunct="1">
              <a:buFont typeface="Arial" charset="0"/>
              <a:buNone/>
            </a:pPr>
            <a:r>
              <a:rPr lang="tr-TR" dirty="0" smtClean="0"/>
              <a:t>	</a:t>
            </a:r>
            <a:r>
              <a:rPr lang="tr-TR" b="1" dirty="0" smtClean="0">
                <a:solidFill>
                  <a:srgbClr val="FFFF00"/>
                </a:solidFill>
              </a:rPr>
              <a:t>Bir gün Sultan Fatih, vezirini de yanına aldı ve tanınmamak için tebdil-i kıyafet ile halkın durumunu anlamak gayesiyle şehir dışına çıktı. Eyüp taraflarını ziyaret ettikten sonra </a:t>
            </a:r>
            <a:r>
              <a:rPr lang="tr-TR" b="1" dirty="0" err="1" smtClean="0">
                <a:solidFill>
                  <a:srgbClr val="FFFF00"/>
                </a:solidFill>
              </a:rPr>
              <a:t>Galata’yı</a:t>
            </a:r>
            <a:r>
              <a:rPr lang="tr-TR" b="1" dirty="0" smtClean="0">
                <a:solidFill>
                  <a:srgbClr val="FFFF00"/>
                </a:solidFill>
              </a:rPr>
              <a:t> da teftiş ettiler. Fakat şehre dönmekte geç kaldıkları için kapanmış kapılarla yüz yüze geldiler. Sultan Fatih çok sevindi. Koymuş olduğu kanunun uygulanıp uygulanmadığını deneme fırsatı bulmuştu. Bakalım nöbetçiler görevlerini suiistimal edecekler miydi?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4"/>
          <p:cNvPicPr>
            <a:picLocks noChangeAspect="1" noChangeArrowheads="1"/>
          </p:cNvPicPr>
          <p:nvPr/>
        </p:nvPicPr>
        <p:blipFill>
          <a:blip r:embed="rId2" cstate="print"/>
          <a:srcRect/>
          <a:stretch>
            <a:fillRect/>
          </a:stretch>
        </p:blipFill>
        <p:spPr bwMode="auto">
          <a:xfrm>
            <a:off x="0" y="0"/>
            <a:ext cx="9144000" cy="6850063"/>
          </a:xfrm>
          <a:prstGeom prst="rect">
            <a:avLst/>
          </a:prstGeom>
          <a:noFill/>
          <a:ln w="9525">
            <a:noFill/>
            <a:miter lim="800000"/>
            <a:headEnd/>
            <a:tailEnd/>
          </a:ln>
        </p:spPr>
      </p:pic>
      <p:sp>
        <p:nvSpPr>
          <p:cNvPr id="20483" name="2 İçerik Yer Tutucusu"/>
          <p:cNvSpPr>
            <a:spLocks noGrp="1"/>
          </p:cNvSpPr>
          <p:nvPr>
            <p:ph idx="1"/>
          </p:nvPr>
        </p:nvSpPr>
        <p:spPr>
          <a:xfrm>
            <a:off x="457200" y="2565400"/>
            <a:ext cx="8229600" cy="3959225"/>
          </a:xfrm>
        </p:spPr>
        <p:txBody>
          <a:bodyPr/>
          <a:lstStyle/>
          <a:p>
            <a:pPr eaLnBrk="1" hangingPunct="1">
              <a:buFont typeface="Arial" charset="0"/>
              <a:buNone/>
            </a:pPr>
            <a:r>
              <a:rPr lang="tr-TR" dirty="0" smtClean="0"/>
              <a:t>   </a:t>
            </a:r>
            <a:r>
              <a:rPr lang="tr-TR" b="1" dirty="0" smtClean="0">
                <a:solidFill>
                  <a:srgbClr val="FFFF00"/>
                </a:solidFill>
              </a:rPr>
              <a:t>Yanındaki veziri nöbetçiye seslendi:</a:t>
            </a:r>
          </a:p>
          <a:p>
            <a:pPr eaLnBrk="1" hangingPunct="1">
              <a:buFont typeface="Arial" charset="0"/>
              <a:buNone/>
            </a:pPr>
            <a:r>
              <a:rPr lang="tr-TR" b="1" dirty="0" smtClean="0">
                <a:solidFill>
                  <a:srgbClr val="FFFF00"/>
                </a:solidFill>
              </a:rPr>
              <a:t>   -Nöbetçi dışarıda kaldık, kapıyı açar mısın?</a:t>
            </a:r>
          </a:p>
          <a:p>
            <a:pPr eaLnBrk="1" hangingPunct="1">
              <a:buFont typeface="Arial" charset="0"/>
              <a:buNone/>
            </a:pPr>
            <a:r>
              <a:rPr lang="tr-TR" b="1" dirty="0" smtClean="0">
                <a:solidFill>
                  <a:srgbClr val="FFFF00"/>
                </a:solidFill>
              </a:rPr>
              <a:t>    Yiğit bir Osmanlı askerinin kendinden emin tok sesi, kendilerine cevap verdi:</a:t>
            </a:r>
          </a:p>
          <a:p>
            <a:pPr eaLnBrk="1" hangingPunct="1">
              <a:buFont typeface="Arial" charset="0"/>
              <a:buNone/>
            </a:pPr>
            <a:r>
              <a:rPr lang="tr-TR" b="1" dirty="0" smtClean="0">
                <a:solidFill>
                  <a:srgbClr val="FFFF00"/>
                </a:solidFill>
              </a:rPr>
              <a:t>  -Padişah efendimizin kesin emri var. Bu saatten sonra kapılar kimseye açılamaz! Geç kaldınız!</a:t>
            </a:r>
          </a:p>
          <a:p>
            <a:pPr eaLnBrk="1" hangingPunct="1"/>
            <a:endParaRPr lang="tr-TR"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4"/>
          <p:cNvPicPr>
            <a:picLocks noChangeAspect="1" noChangeArrowheads="1"/>
          </p:cNvPicPr>
          <p:nvPr/>
        </p:nvPicPr>
        <p:blipFill>
          <a:blip r:embed="rId2" cstate="print"/>
          <a:srcRect/>
          <a:stretch>
            <a:fillRect/>
          </a:stretch>
        </p:blipFill>
        <p:spPr bwMode="auto">
          <a:xfrm>
            <a:off x="0" y="0"/>
            <a:ext cx="9144000" cy="6850063"/>
          </a:xfrm>
          <a:prstGeom prst="rect">
            <a:avLst/>
          </a:prstGeom>
          <a:noFill/>
          <a:ln w="9525">
            <a:noFill/>
            <a:miter lim="800000"/>
            <a:headEnd/>
            <a:tailEnd/>
          </a:ln>
        </p:spPr>
      </p:pic>
      <p:sp>
        <p:nvSpPr>
          <p:cNvPr id="21506" name="2 İçerik Yer Tutucusu"/>
          <p:cNvSpPr>
            <a:spLocks noGrp="1"/>
          </p:cNvSpPr>
          <p:nvPr>
            <p:ph idx="1"/>
          </p:nvPr>
        </p:nvSpPr>
        <p:spPr>
          <a:xfrm>
            <a:off x="468313" y="2420938"/>
            <a:ext cx="8675687" cy="3733800"/>
          </a:xfrm>
        </p:spPr>
        <p:txBody>
          <a:bodyPr/>
          <a:lstStyle/>
          <a:p>
            <a:pPr eaLnBrk="1" hangingPunct="1">
              <a:buFont typeface="Arial" charset="0"/>
              <a:buNone/>
            </a:pPr>
            <a:r>
              <a:rPr lang="tr-TR" dirty="0" smtClean="0"/>
              <a:t>	</a:t>
            </a:r>
            <a:r>
              <a:rPr lang="tr-TR" sz="3600" b="1" dirty="0" smtClean="0">
                <a:solidFill>
                  <a:srgbClr val="FFFF00"/>
                </a:solidFill>
              </a:rPr>
              <a:t>Sultan Fatih sesini yumuşatarak yalvarırcasına cevap verir. </a:t>
            </a:r>
          </a:p>
          <a:p>
            <a:pPr eaLnBrk="1" hangingPunct="1">
              <a:buFont typeface="Arial" charset="0"/>
              <a:buNone/>
            </a:pPr>
            <a:r>
              <a:rPr lang="tr-TR" sz="3600" b="1" dirty="0" smtClean="0">
                <a:solidFill>
                  <a:srgbClr val="FFFF00"/>
                </a:solidFill>
              </a:rPr>
              <a:t>	- Yapma be </a:t>
            </a:r>
            <a:r>
              <a:rPr lang="tr-TR" sz="3600" b="1" dirty="0" err="1" smtClean="0">
                <a:solidFill>
                  <a:srgbClr val="FFFF00"/>
                </a:solidFill>
              </a:rPr>
              <a:t>kardaşlık</a:t>
            </a:r>
            <a:r>
              <a:rPr lang="tr-TR" sz="3600" b="1" dirty="0" smtClean="0">
                <a:solidFill>
                  <a:srgbClr val="FFFF00"/>
                </a:solidFill>
              </a:rPr>
              <a:t>!  Bizi gecenin bu saatinde dışarıda mı bırakacaksın? Açıp kapıyı bizi alıversen sultanın bu saatte nereden haberi olacak?</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4"/>
          <p:cNvPicPr>
            <a:picLocks noChangeAspect="1" noChangeArrowheads="1"/>
          </p:cNvPicPr>
          <p:nvPr/>
        </p:nvPicPr>
        <p:blipFill>
          <a:blip r:embed="rId2" cstate="print"/>
          <a:srcRect/>
          <a:stretch>
            <a:fillRect/>
          </a:stretch>
        </p:blipFill>
        <p:spPr bwMode="auto">
          <a:xfrm>
            <a:off x="0" y="0"/>
            <a:ext cx="9144000" cy="6850063"/>
          </a:xfrm>
          <a:prstGeom prst="rect">
            <a:avLst/>
          </a:prstGeom>
          <a:noFill/>
          <a:ln w="9525">
            <a:noFill/>
            <a:miter lim="800000"/>
            <a:headEnd/>
            <a:tailEnd/>
          </a:ln>
        </p:spPr>
      </p:pic>
      <p:sp>
        <p:nvSpPr>
          <p:cNvPr id="22531" name="2 İçerik Yer Tutucusu"/>
          <p:cNvSpPr>
            <a:spLocks noGrp="1"/>
          </p:cNvSpPr>
          <p:nvPr>
            <p:ph idx="1"/>
          </p:nvPr>
        </p:nvSpPr>
        <p:spPr>
          <a:xfrm>
            <a:off x="395288" y="2492375"/>
            <a:ext cx="8748712" cy="3517900"/>
          </a:xfrm>
        </p:spPr>
        <p:txBody>
          <a:bodyPr/>
          <a:lstStyle/>
          <a:p>
            <a:pPr eaLnBrk="1" hangingPunct="1">
              <a:buFont typeface="Arial" charset="0"/>
              <a:buNone/>
            </a:pPr>
            <a:r>
              <a:rPr lang="tr-TR" sz="3600" b="1" dirty="0" smtClean="0"/>
              <a:t>	</a:t>
            </a:r>
            <a:r>
              <a:rPr lang="tr-TR" sz="3600" b="1" dirty="0" smtClean="0">
                <a:solidFill>
                  <a:srgbClr val="FFFF00"/>
                </a:solidFill>
              </a:rPr>
              <a:t>Karşılarındaki kuleden daha yüksek, surların koca koca taşlarından belki yüz kat daha sert bir cevap gelir. Zannederler ki, Sultan Fatih’in toplarından biri o an ateşleniverdi de bu gürleme odur adeta: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4"/>
          <p:cNvPicPr>
            <a:picLocks noChangeAspect="1" noChangeArrowheads="1"/>
          </p:cNvPicPr>
          <p:nvPr/>
        </p:nvPicPr>
        <p:blipFill>
          <a:blip r:embed="rId2" cstate="print"/>
          <a:srcRect/>
          <a:stretch>
            <a:fillRect/>
          </a:stretch>
        </p:blipFill>
        <p:spPr bwMode="auto">
          <a:xfrm>
            <a:off x="0" y="0"/>
            <a:ext cx="9144000" cy="6850063"/>
          </a:xfrm>
          <a:prstGeom prst="rect">
            <a:avLst/>
          </a:prstGeom>
          <a:noFill/>
          <a:ln w="9525">
            <a:noFill/>
            <a:miter lim="800000"/>
            <a:headEnd/>
            <a:tailEnd/>
          </a:ln>
        </p:spPr>
      </p:pic>
      <p:sp>
        <p:nvSpPr>
          <p:cNvPr id="23555" name="2 İçerik Yer Tutucusu"/>
          <p:cNvSpPr>
            <a:spLocks noGrp="1"/>
          </p:cNvSpPr>
          <p:nvPr>
            <p:ph idx="1"/>
          </p:nvPr>
        </p:nvSpPr>
        <p:spPr>
          <a:xfrm>
            <a:off x="457200" y="2781300"/>
            <a:ext cx="8229600" cy="3344863"/>
          </a:xfrm>
        </p:spPr>
        <p:txBody>
          <a:bodyPr/>
          <a:lstStyle/>
          <a:p>
            <a:pPr eaLnBrk="1" hangingPunct="1">
              <a:buFont typeface="Arial" charset="0"/>
              <a:buNone/>
            </a:pPr>
            <a:r>
              <a:rPr lang="tr-TR" dirty="0" smtClean="0"/>
              <a:t>	</a:t>
            </a:r>
            <a:r>
              <a:rPr lang="tr-TR" sz="3600" b="1" dirty="0" smtClean="0">
                <a:solidFill>
                  <a:srgbClr val="FFFF00"/>
                </a:solidFill>
              </a:rPr>
              <a:t>Söylediğin sözü kulakların duyar da mı söylersin </a:t>
            </a:r>
            <a:r>
              <a:rPr lang="tr-TR" sz="3600" b="1" dirty="0" err="1" smtClean="0">
                <a:solidFill>
                  <a:srgbClr val="FFFF00"/>
                </a:solidFill>
              </a:rPr>
              <a:t>bree</a:t>
            </a:r>
            <a:r>
              <a:rPr lang="tr-TR" sz="3600" b="1" dirty="0" smtClean="0">
                <a:solidFill>
                  <a:srgbClr val="FFFF00"/>
                </a:solidFill>
              </a:rPr>
              <a:t>? Padişah uyuyorsa , o görmüyorsa  Allah da mı görmeyecek, bilmeyecek efendi?</a:t>
            </a:r>
          </a:p>
          <a:p>
            <a:pPr eaLnBrk="1" hangingPunct="1"/>
            <a:endParaRPr lang="tr-TR" sz="3600" b="1"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54</Words>
  <Application>Microsoft Office PowerPoint</Application>
  <PresentationFormat>Ekran Gösterisi (4:3)</PresentationFormat>
  <Paragraphs>26</Paragraphs>
  <Slides>16</Slides>
  <Notes>1</Notes>
  <HiddenSlides>0</HiddenSlides>
  <MMClips>1</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16</vt:i4>
      </vt:variant>
    </vt:vector>
  </HeadingPairs>
  <TitlesOfParts>
    <vt:vector size="19" baseType="lpstr">
      <vt:lpstr>Arial</vt:lpstr>
      <vt:lpstr>Calibri</vt:lpstr>
      <vt:lpstr>Ofis Teması</vt:lpstr>
      <vt:lpstr>SULTANIN SÖZÜNE SADAKATİ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NeC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SULTANIN SÖZÜNE SADAKATİ</dc:title>
  <dc:creator>win7</dc:creator>
  <cp:lastModifiedBy>AS</cp:lastModifiedBy>
  <cp:revision>18</cp:revision>
  <dcterms:created xsi:type="dcterms:W3CDTF">2012-03-09T12:13:52Z</dcterms:created>
  <dcterms:modified xsi:type="dcterms:W3CDTF">2015-02-23T07:19:25Z</dcterms:modified>
</cp:coreProperties>
</file>