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3"/>
  </p:notesMasterIdLst>
  <p:sldIdLst>
    <p:sldId id="256" r:id="rId2"/>
    <p:sldId id="257" r:id="rId3"/>
    <p:sldId id="258" r:id="rId4"/>
    <p:sldId id="260" r:id="rId5"/>
    <p:sldId id="259" r:id="rId6"/>
    <p:sldId id="262" r:id="rId7"/>
    <p:sldId id="264" r:id="rId8"/>
    <p:sldId id="265" r:id="rId9"/>
    <p:sldId id="269" r:id="rId10"/>
    <p:sldId id="294" r:id="rId11"/>
    <p:sldId id="293" r:id="rId12"/>
    <p:sldId id="273" r:id="rId13"/>
    <p:sldId id="274" r:id="rId14"/>
    <p:sldId id="276" r:id="rId15"/>
    <p:sldId id="275" r:id="rId16"/>
    <p:sldId id="277" r:id="rId17"/>
    <p:sldId id="278" r:id="rId18"/>
    <p:sldId id="279" r:id="rId19"/>
    <p:sldId id="280" r:id="rId20"/>
    <p:sldId id="281" r:id="rId21"/>
    <p:sldId id="282" r:id="rId22"/>
    <p:sldId id="283" r:id="rId23"/>
    <p:sldId id="284" r:id="rId24"/>
    <p:sldId id="285" r:id="rId25"/>
    <p:sldId id="286" r:id="rId26"/>
    <p:sldId id="288" r:id="rId27"/>
    <p:sldId id="287" r:id="rId28"/>
    <p:sldId id="289" r:id="rId29"/>
    <p:sldId id="291" r:id="rId30"/>
    <p:sldId id="290" r:id="rId31"/>
    <p:sldId id="292"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9" autoAdjust="0"/>
    <p:restoredTop sz="94709" autoAdjust="0"/>
  </p:normalViewPr>
  <p:slideViewPr>
    <p:cSldViewPr>
      <p:cViewPr>
        <p:scale>
          <a:sx n="87" d="100"/>
          <a:sy n="87" d="100"/>
        </p:scale>
        <p:origin x="-6" y="330"/>
      </p:cViewPr>
      <p:guideLst>
        <p:guide orient="horz" pos="2160"/>
        <p:guide pos="2880"/>
      </p:guideLst>
    </p:cSldViewPr>
  </p:slideViewPr>
  <p:outlineViewPr>
    <p:cViewPr>
      <p:scale>
        <a:sx n="33" d="100"/>
        <a:sy n="33" d="100"/>
      </p:scale>
      <p:origin x="48" y="168"/>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163424-85E2-4856-A0AD-92F795CB8433}" type="datetimeFigureOut">
              <a:rPr lang="tr-TR" smtClean="0"/>
              <a:t>23.02.2015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AB4775-EB4E-4EF1-9CE5-D9547C09F967}" type="slidenum">
              <a:rPr lang="tr-TR" smtClean="0"/>
              <a:t>‹#›</a:t>
            </a:fld>
            <a:endParaRPr lang="tr-TR"/>
          </a:p>
        </p:txBody>
      </p:sp>
    </p:spTree>
    <p:extLst>
      <p:ext uri="{BB962C8B-B14F-4D97-AF65-F5344CB8AC3E}">
        <p14:creationId xmlns:p14="http://schemas.microsoft.com/office/powerpoint/2010/main" val="1413826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C3AB4775-EB4E-4EF1-9CE5-D9547C09F967}" type="slidenum">
              <a:rPr lang="tr-TR" smtClean="0"/>
              <a:t>10</a:t>
            </a:fld>
            <a:endParaRPr lang="tr-TR"/>
          </a:p>
        </p:txBody>
      </p:sp>
    </p:spTree>
    <p:extLst>
      <p:ext uri="{BB962C8B-B14F-4D97-AF65-F5344CB8AC3E}">
        <p14:creationId xmlns:p14="http://schemas.microsoft.com/office/powerpoint/2010/main" val="1422222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B3AC170E-0A06-49C2-B622-CADA3B4440FB}" type="datetime1">
              <a:rPr lang="tr-TR" smtClean="0"/>
              <a:t>23.02.2015</a:t>
            </a:fld>
            <a:endParaRPr lang="tr-TR"/>
          </a:p>
        </p:txBody>
      </p:sp>
      <p:sp>
        <p:nvSpPr>
          <p:cNvPr id="16" name="15 Slayt Numarası Yer Tutucusu"/>
          <p:cNvSpPr>
            <a:spLocks noGrp="1"/>
          </p:cNvSpPr>
          <p:nvPr>
            <p:ph type="sldNum" sz="quarter" idx="11"/>
          </p:nvPr>
        </p:nvSpPr>
        <p:spPr/>
        <p:txBody>
          <a:bodyPr/>
          <a:lstStyle/>
          <a:p>
            <a:fld id="{FAF074CF-C074-48F4-8DC8-00BC212ADC16}" type="slidenum">
              <a:rPr lang="tr-TR" smtClean="0"/>
              <a:pPr/>
              <a:t>‹#›</a:t>
            </a:fld>
            <a:endParaRPr lang="tr-TR"/>
          </a:p>
        </p:txBody>
      </p:sp>
      <p:sp>
        <p:nvSpPr>
          <p:cNvPr id="17" name="16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03C3352-E68C-440E-B3B2-0652E3975B79}" type="datetime1">
              <a:rPr lang="tr-TR" smtClean="0"/>
              <a:t>23.02.2015</a:t>
            </a:fld>
            <a:endParaRPr lang="tr-TR"/>
          </a:p>
        </p:txBody>
      </p:sp>
      <p:sp>
        <p:nvSpPr>
          <p:cNvPr id="5" name="4 Altbilgi Yer Tutucusu"/>
          <p:cNvSpPr>
            <a:spLocks noGrp="1"/>
          </p:cNvSpPr>
          <p:nvPr>
            <p:ph type="ftr" sz="quarter" idx="11"/>
          </p:nvPr>
        </p:nvSpPr>
        <p:spPr/>
        <p:txBody>
          <a:bodyPr/>
          <a:lstStyle/>
          <a:p>
            <a:r>
              <a:rPr lang="tr-TR" smtClean="0"/>
              <a:t>Vefa ve Tarih Bilinci</a:t>
            </a:r>
            <a:endParaRPr lang="tr-TR"/>
          </a:p>
        </p:txBody>
      </p:sp>
      <p:sp>
        <p:nvSpPr>
          <p:cNvPr id="6" name="5 Slayt Numarası Yer Tutucusu"/>
          <p:cNvSpPr>
            <a:spLocks noGrp="1"/>
          </p:cNvSpPr>
          <p:nvPr>
            <p:ph type="sldNum" sz="quarter" idx="12"/>
          </p:nvPr>
        </p:nvSpPr>
        <p:spPr/>
        <p:txBody>
          <a:bodyPr/>
          <a:lstStyle/>
          <a:p>
            <a:fld id="{FAF074CF-C074-48F4-8DC8-00BC212ADC1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9EF9684-B230-41CE-B280-0B7B2A9F6A87}" type="datetime1">
              <a:rPr lang="tr-TR" smtClean="0"/>
              <a:t>23.02.2015</a:t>
            </a:fld>
            <a:endParaRPr lang="tr-TR"/>
          </a:p>
        </p:txBody>
      </p:sp>
      <p:sp>
        <p:nvSpPr>
          <p:cNvPr id="5" name="4 Altbilgi Yer Tutucusu"/>
          <p:cNvSpPr>
            <a:spLocks noGrp="1"/>
          </p:cNvSpPr>
          <p:nvPr>
            <p:ph type="ftr" sz="quarter" idx="11"/>
          </p:nvPr>
        </p:nvSpPr>
        <p:spPr/>
        <p:txBody>
          <a:bodyPr/>
          <a:lstStyle/>
          <a:p>
            <a:r>
              <a:rPr lang="tr-TR" smtClean="0"/>
              <a:t>Vefa ve Tarih Bilinci</a:t>
            </a:r>
            <a:endParaRPr lang="tr-TR"/>
          </a:p>
        </p:txBody>
      </p:sp>
      <p:sp>
        <p:nvSpPr>
          <p:cNvPr id="6" name="5 Slayt Numarası Yer Tutucusu"/>
          <p:cNvSpPr>
            <a:spLocks noGrp="1"/>
          </p:cNvSpPr>
          <p:nvPr>
            <p:ph type="sldNum" sz="quarter" idx="12"/>
          </p:nvPr>
        </p:nvSpPr>
        <p:spPr/>
        <p:txBody>
          <a:bodyPr/>
          <a:lstStyle/>
          <a:p>
            <a:fld id="{FAF074CF-C074-48F4-8DC8-00BC212ADC1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735A0016-F71B-49DE-ABBC-10D9BD45F949}" type="datetime1">
              <a:rPr lang="tr-TR" smtClean="0"/>
              <a:t>23.02.2015</a:t>
            </a:fld>
            <a:endParaRPr lang="tr-TR"/>
          </a:p>
        </p:txBody>
      </p:sp>
      <p:sp>
        <p:nvSpPr>
          <p:cNvPr id="15" name="14 Slayt Numarası Yer Tutucusu"/>
          <p:cNvSpPr>
            <a:spLocks noGrp="1"/>
          </p:cNvSpPr>
          <p:nvPr>
            <p:ph type="sldNum" sz="quarter" idx="15"/>
          </p:nvPr>
        </p:nvSpPr>
        <p:spPr/>
        <p:txBody>
          <a:bodyPr/>
          <a:lstStyle>
            <a:lvl1pPr algn="ctr">
              <a:defRPr/>
            </a:lvl1pPr>
          </a:lstStyle>
          <a:p>
            <a:fld id="{FAF074CF-C074-48F4-8DC8-00BC212ADC16}" type="slidenum">
              <a:rPr lang="tr-TR" smtClean="0"/>
              <a:pPr/>
              <a:t>‹#›</a:t>
            </a:fld>
            <a:endParaRPr lang="tr-TR"/>
          </a:p>
        </p:txBody>
      </p:sp>
      <p:sp>
        <p:nvSpPr>
          <p:cNvPr id="16" name="15 Altbilgi Yer Tutucusu"/>
          <p:cNvSpPr>
            <a:spLocks noGrp="1"/>
          </p:cNvSpPr>
          <p:nvPr>
            <p:ph type="ftr" sz="quarter" idx="16"/>
          </p:nvPr>
        </p:nvSpPr>
        <p:spPr/>
        <p:txBody>
          <a:bodyPr/>
          <a:lstStyle/>
          <a:p>
            <a:r>
              <a:rPr lang="tr-TR" smtClean="0"/>
              <a:t>Vefa ve Tarih Bilinci</a:t>
            </a:r>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7E426B8-5F65-4EFE-A228-6178246FC6E4}" type="datetime1">
              <a:rPr lang="tr-TR" smtClean="0"/>
              <a:t>23.02.2015</a:t>
            </a:fld>
            <a:endParaRPr lang="tr-TR"/>
          </a:p>
        </p:txBody>
      </p:sp>
      <p:sp>
        <p:nvSpPr>
          <p:cNvPr id="5" name="4 Altbilgi Yer Tutucusu"/>
          <p:cNvSpPr>
            <a:spLocks noGrp="1"/>
          </p:cNvSpPr>
          <p:nvPr>
            <p:ph type="ftr" sz="quarter" idx="11"/>
          </p:nvPr>
        </p:nvSpPr>
        <p:spPr/>
        <p:txBody>
          <a:bodyPr/>
          <a:lstStyle/>
          <a:p>
            <a:r>
              <a:rPr lang="tr-TR" smtClean="0"/>
              <a:t>Vefa ve Tarih Bilinci</a:t>
            </a:r>
            <a:endParaRPr lang="tr-TR"/>
          </a:p>
        </p:txBody>
      </p:sp>
      <p:sp>
        <p:nvSpPr>
          <p:cNvPr id="6" name="5 Slayt Numarası Yer Tutucusu"/>
          <p:cNvSpPr>
            <a:spLocks noGrp="1"/>
          </p:cNvSpPr>
          <p:nvPr>
            <p:ph type="sldNum" sz="quarter" idx="12"/>
          </p:nvPr>
        </p:nvSpPr>
        <p:spPr/>
        <p:txBody>
          <a:bodyPr/>
          <a:lstStyle/>
          <a:p>
            <a:fld id="{FAF074CF-C074-48F4-8DC8-00BC212ADC16}"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1E00A04-9342-46B0-A61E-516CDC358A83}" type="datetime1">
              <a:rPr lang="tr-TR" smtClean="0"/>
              <a:t>23.02.2015</a:t>
            </a:fld>
            <a:endParaRPr lang="tr-TR"/>
          </a:p>
        </p:txBody>
      </p:sp>
      <p:sp>
        <p:nvSpPr>
          <p:cNvPr id="6" name="5 Altbilgi Yer Tutucusu"/>
          <p:cNvSpPr>
            <a:spLocks noGrp="1"/>
          </p:cNvSpPr>
          <p:nvPr>
            <p:ph type="ftr" sz="quarter" idx="11"/>
          </p:nvPr>
        </p:nvSpPr>
        <p:spPr/>
        <p:txBody>
          <a:bodyPr/>
          <a:lstStyle/>
          <a:p>
            <a:r>
              <a:rPr lang="tr-TR" smtClean="0"/>
              <a:t>Vefa ve Tarih Bilinci</a:t>
            </a:r>
            <a:endParaRPr lang="tr-TR"/>
          </a:p>
        </p:txBody>
      </p:sp>
      <p:sp>
        <p:nvSpPr>
          <p:cNvPr id="7" name="6 Slayt Numarası Yer Tutucusu"/>
          <p:cNvSpPr>
            <a:spLocks noGrp="1"/>
          </p:cNvSpPr>
          <p:nvPr>
            <p:ph type="sldNum" sz="quarter" idx="12"/>
          </p:nvPr>
        </p:nvSpPr>
        <p:spPr/>
        <p:txBody>
          <a:bodyPr/>
          <a:lstStyle/>
          <a:p>
            <a:fld id="{FAF074CF-C074-48F4-8DC8-00BC212ADC16}"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FAF074CF-C074-48F4-8DC8-00BC212ADC16}" type="slidenum">
              <a:rPr lang="tr-TR" smtClean="0"/>
              <a:pPr/>
              <a:t>‹#›</a:t>
            </a:fld>
            <a:endParaRPr lang="tr-TR"/>
          </a:p>
        </p:txBody>
      </p:sp>
      <p:sp>
        <p:nvSpPr>
          <p:cNvPr id="8" name="7 Altbilgi Yer Tutucusu"/>
          <p:cNvSpPr>
            <a:spLocks noGrp="1"/>
          </p:cNvSpPr>
          <p:nvPr>
            <p:ph type="ftr" sz="quarter" idx="11"/>
          </p:nvPr>
        </p:nvSpPr>
        <p:spPr/>
        <p:txBody>
          <a:bodyPr/>
          <a:lstStyle/>
          <a:p>
            <a:r>
              <a:rPr lang="tr-TR" smtClean="0"/>
              <a:t>Vefa ve Tarih Bilinci</a:t>
            </a:r>
            <a:endParaRPr lang="tr-TR"/>
          </a:p>
        </p:txBody>
      </p:sp>
      <p:sp>
        <p:nvSpPr>
          <p:cNvPr id="7" name="6 Veri Yer Tutucusu"/>
          <p:cNvSpPr>
            <a:spLocks noGrp="1"/>
          </p:cNvSpPr>
          <p:nvPr>
            <p:ph type="dt" sz="half" idx="10"/>
          </p:nvPr>
        </p:nvSpPr>
        <p:spPr/>
        <p:txBody>
          <a:bodyPr/>
          <a:lstStyle/>
          <a:p>
            <a:fld id="{448669E6-6073-4F27-BFE7-3DA011CF024D}" type="datetime1">
              <a:rPr lang="tr-TR" smtClean="0"/>
              <a:t>23.02.2015</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A4C73326-C18C-40E3-911B-EA2477724D79}" type="datetime1">
              <a:rPr lang="tr-TR" smtClean="0"/>
              <a:t>23.02.2015</a:t>
            </a:fld>
            <a:endParaRPr lang="tr-TR"/>
          </a:p>
        </p:txBody>
      </p:sp>
      <p:sp>
        <p:nvSpPr>
          <p:cNvPr id="4" name="3 Altbilgi Yer Tutucusu"/>
          <p:cNvSpPr>
            <a:spLocks noGrp="1"/>
          </p:cNvSpPr>
          <p:nvPr>
            <p:ph type="ftr" sz="quarter" idx="11"/>
          </p:nvPr>
        </p:nvSpPr>
        <p:spPr/>
        <p:txBody>
          <a:bodyPr/>
          <a:lstStyle/>
          <a:p>
            <a:r>
              <a:rPr lang="tr-TR" smtClean="0"/>
              <a:t>Vefa ve Tarih Bilinci</a:t>
            </a:r>
            <a:endParaRPr lang="tr-TR"/>
          </a:p>
        </p:txBody>
      </p:sp>
      <p:sp>
        <p:nvSpPr>
          <p:cNvPr id="5" name="4 Slayt Numarası Yer Tutucusu"/>
          <p:cNvSpPr>
            <a:spLocks noGrp="1"/>
          </p:cNvSpPr>
          <p:nvPr>
            <p:ph type="sldNum" sz="quarter" idx="12"/>
          </p:nvPr>
        </p:nvSpPr>
        <p:spPr/>
        <p:txBody>
          <a:bodyPr/>
          <a:lstStyle/>
          <a:p>
            <a:fld id="{FAF074CF-C074-48F4-8DC8-00BC212ADC16}" type="slidenum">
              <a:rPr lang="tr-TR" smtClean="0"/>
              <a:pPr/>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D87F827-1906-4363-AA00-01348D31CC17}" type="datetime1">
              <a:rPr lang="tr-TR" smtClean="0"/>
              <a:t>23.02.2015</a:t>
            </a:fld>
            <a:endParaRPr lang="tr-TR"/>
          </a:p>
        </p:txBody>
      </p:sp>
      <p:sp>
        <p:nvSpPr>
          <p:cNvPr id="3" name="2 Altbilgi Yer Tutucusu"/>
          <p:cNvSpPr>
            <a:spLocks noGrp="1"/>
          </p:cNvSpPr>
          <p:nvPr>
            <p:ph type="ftr" sz="quarter" idx="11"/>
          </p:nvPr>
        </p:nvSpPr>
        <p:spPr/>
        <p:txBody>
          <a:bodyPr/>
          <a:lstStyle/>
          <a:p>
            <a:r>
              <a:rPr lang="tr-TR" smtClean="0"/>
              <a:t>Vefa ve Tarih Bilinci</a:t>
            </a:r>
            <a:endParaRPr lang="tr-TR"/>
          </a:p>
        </p:txBody>
      </p:sp>
      <p:sp>
        <p:nvSpPr>
          <p:cNvPr id="4" name="3 Slayt Numarası Yer Tutucusu"/>
          <p:cNvSpPr>
            <a:spLocks noGrp="1"/>
          </p:cNvSpPr>
          <p:nvPr>
            <p:ph type="sldNum" sz="quarter" idx="12"/>
          </p:nvPr>
        </p:nvSpPr>
        <p:spPr/>
        <p:txBody>
          <a:bodyPr/>
          <a:lstStyle/>
          <a:p>
            <a:fld id="{FAF074CF-C074-48F4-8DC8-00BC212ADC1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C7ED3E36-371A-429C-8B1E-56924325BFDF}" type="datetime1">
              <a:rPr lang="tr-TR" smtClean="0"/>
              <a:t>23.02.2015</a:t>
            </a:fld>
            <a:endParaRPr lang="tr-TR"/>
          </a:p>
        </p:txBody>
      </p:sp>
      <p:sp>
        <p:nvSpPr>
          <p:cNvPr id="9" name="8 Slayt Numarası Yer Tutucusu"/>
          <p:cNvSpPr>
            <a:spLocks noGrp="1"/>
          </p:cNvSpPr>
          <p:nvPr>
            <p:ph type="sldNum" sz="quarter" idx="15"/>
          </p:nvPr>
        </p:nvSpPr>
        <p:spPr/>
        <p:txBody>
          <a:bodyPr/>
          <a:lstStyle/>
          <a:p>
            <a:fld id="{FAF074CF-C074-48F4-8DC8-00BC212ADC16}" type="slidenum">
              <a:rPr lang="tr-TR" smtClean="0"/>
              <a:pPr/>
              <a:t>‹#›</a:t>
            </a:fld>
            <a:endParaRPr lang="tr-TR"/>
          </a:p>
        </p:txBody>
      </p:sp>
      <p:sp>
        <p:nvSpPr>
          <p:cNvPr id="10" name="9 Altbilgi Yer Tutucusu"/>
          <p:cNvSpPr>
            <a:spLocks noGrp="1"/>
          </p:cNvSpPr>
          <p:nvPr>
            <p:ph type="ftr" sz="quarter" idx="16"/>
          </p:nvPr>
        </p:nvSpPr>
        <p:spPr/>
        <p:txBody>
          <a:bodyPr/>
          <a:lstStyle/>
          <a:p>
            <a:r>
              <a:rPr lang="tr-TR" smtClean="0"/>
              <a:t>Vefa ve Tarih Bilinci</a:t>
            </a:r>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BE3228E4-6A81-4593-88CA-DF985D38F109}" type="datetime1">
              <a:rPr lang="tr-TR" smtClean="0"/>
              <a:t>23.02.2015</a:t>
            </a:fld>
            <a:endParaRPr lang="tr-TR"/>
          </a:p>
        </p:txBody>
      </p:sp>
      <p:sp>
        <p:nvSpPr>
          <p:cNvPr id="9" name="8 Slayt Numarası Yer Tutucusu"/>
          <p:cNvSpPr>
            <a:spLocks noGrp="1"/>
          </p:cNvSpPr>
          <p:nvPr>
            <p:ph type="sldNum" sz="quarter" idx="11"/>
          </p:nvPr>
        </p:nvSpPr>
        <p:spPr/>
        <p:txBody>
          <a:bodyPr/>
          <a:lstStyle/>
          <a:p>
            <a:fld id="{FAF074CF-C074-48F4-8DC8-00BC212ADC16}" type="slidenum">
              <a:rPr lang="tr-TR" smtClean="0"/>
              <a:pPr/>
              <a:t>‹#›</a:t>
            </a:fld>
            <a:endParaRPr lang="tr-TR"/>
          </a:p>
        </p:txBody>
      </p:sp>
      <p:sp>
        <p:nvSpPr>
          <p:cNvPr id="10" name="9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8C98C41-BD31-4BB7-A7FB-29EF74DF741A}" type="datetime1">
              <a:rPr lang="tr-TR" smtClean="0"/>
              <a:t>23.02.2015</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tr-TR" smtClean="0"/>
              <a:t>Vefa ve Tarih Bilinci</a:t>
            </a:r>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AF074CF-C074-48F4-8DC8-00BC212ADC16}"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51520" y="1196752"/>
            <a:ext cx="8892480" cy="4392488"/>
          </a:xfrm>
        </p:spPr>
        <p:txBody>
          <a:bodyPr>
            <a:noAutofit/>
          </a:bodyPr>
          <a:lstStyle/>
          <a:p>
            <a:pPr algn="ctr"/>
            <a:r>
              <a:rPr lang="tr-TR" sz="7200" dirty="0"/>
              <a:t>Vefa ve samimiyet ilk prensipleriniz olmalıdır. </a:t>
            </a:r>
            <a:endParaRPr lang="tr-TR" sz="7200" dirty="0" smtClean="0"/>
          </a:p>
          <a:p>
            <a:pPr algn="ctr"/>
            <a:r>
              <a:rPr lang="tr-TR" sz="5400" b="1" dirty="0" smtClean="0">
                <a:solidFill>
                  <a:srgbClr val="C00000"/>
                </a:solidFill>
                <a:effectLst>
                  <a:outerShdw blurRad="38100" dist="38100" dir="2700000" algn="tl">
                    <a:srgbClr val="000000">
                      <a:alpha val="43137"/>
                    </a:srgbClr>
                  </a:outerShdw>
                </a:effectLst>
              </a:rPr>
              <a:t>(</a:t>
            </a:r>
            <a:r>
              <a:rPr lang="tr-TR" sz="5400" b="1" dirty="0" err="1" smtClean="0">
                <a:solidFill>
                  <a:srgbClr val="C00000"/>
                </a:solidFill>
                <a:effectLst>
                  <a:outerShdw blurRad="38100" dist="38100" dir="2700000" algn="tl">
                    <a:srgbClr val="000000">
                      <a:alpha val="43137"/>
                    </a:srgbClr>
                  </a:outerShdw>
                </a:effectLst>
              </a:rPr>
              <a:t>Konfüçyus</a:t>
            </a:r>
            <a:r>
              <a:rPr lang="tr-TR" sz="5400" b="1" dirty="0" smtClean="0">
                <a:solidFill>
                  <a:srgbClr val="C00000"/>
                </a:solidFill>
                <a:effectLst>
                  <a:outerShdw blurRad="38100" dist="38100" dir="2700000" algn="tl">
                    <a:srgbClr val="000000">
                      <a:alpha val="43137"/>
                    </a:srgbClr>
                  </a:outerShdw>
                </a:effectLst>
              </a:rPr>
              <a:t>)</a:t>
            </a:r>
            <a:endParaRPr lang="tr-TR" sz="5400" b="1" dirty="0">
              <a:solidFill>
                <a:srgbClr val="C00000"/>
              </a:solidFill>
              <a:effectLst>
                <a:outerShdw blurRad="38100" dist="38100" dir="2700000" algn="tl">
                  <a:srgbClr val="000000">
                    <a:alpha val="43137"/>
                  </a:srgbClr>
                </a:outerShdw>
              </a:effectLst>
            </a:endParaRPr>
          </a:p>
        </p:txBody>
      </p:sp>
      <p:sp>
        <p:nvSpPr>
          <p:cNvPr id="4" name="3 Altbilgi Yer Tutucusu"/>
          <p:cNvSpPr>
            <a:spLocks noGrp="1"/>
          </p:cNvSpPr>
          <p:nvPr>
            <p:ph type="ftr" sz="quarter" idx="12"/>
          </p:nvPr>
        </p:nvSpPr>
        <p:spPr>
          <a:xfrm>
            <a:off x="2133600" y="6203667"/>
            <a:ext cx="4310608" cy="384048"/>
          </a:xfrm>
        </p:spPr>
        <p:txBody>
          <a:bodyPr/>
          <a:lstStyle/>
          <a:p>
            <a:pPr algn="ctr"/>
            <a:r>
              <a:rPr lang="tr-TR" sz="2000" dirty="0" smtClean="0"/>
              <a:t>Vefa ve Tarih Bilinci</a:t>
            </a:r>
            <a:endParaRPr lang="tr-TR"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619672" y="1728192"/>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251520" y="0"/>
            <a:ext cx="8640960" cy="6525344"/>
          </a:xfrm>
        </p:spPr>
        <p:txBody>
          <a:bodyPr/>
          <a:lstStyle/>
          <a:p>
            <a:r>
              <a:rPr lang="tr-TR" sz="3600" dirty="0" smtClean="0">
                <a:solidFill>
                  <a:srgbClr val="C00000"/>
                </a:solidFill>
              </a:rPr>
              <a:t/>
            </a:r>
            <a:br>
              <a:rPr lang="tr-TR" sz="3600" dirty="0" smtClean="0">
                <a:solidFill>
                  <a:srgbClr val="C00000"/>
                </a:solidFill>
              </a:rPr>
            </a:br>
            <a:r>
              <a:rPr lang="tr-TR" sz="3600" dirty="0" smtClean="0">
                <a:solidFill>
                  <a:srgbClr val="C00000"/>
                </a:solidFill>
              </a:rPr>
              <a:t/>
            </a:r>
            <a:br>
              <a:rPr lang="tr-TR" sz="3600" dirty="0" smtClean="0">
                <a:solidFill>
                  <a:srgbClr val="C00000"/>
                </a:solidFill>
              </a:rPr>
            </a:br>
            <a:r>
              <a:rPr lang="tr-TR" sz="3600" dirty="0" smtClean="0">
                <a:solidFill>
                  <a:srgbClr val="C00000"/>
                </a:solidFill>
              </a:rPr>
              <a:t>Tarih yazmak tarih , yapmak kadar mühimdir.</a:t>
            </a:r>
            <a:br>
              <a:rPr lang="tr-TR" sz="3600" dirty="0" smtClean="0">
                <a:solidFill>
                  <a:srgbClr val="C00000"/>
                </a:solidFill>
              </a:rPr>
            </a:br>
            <a:r>
              <a:rPr lang="tr-TR" sz="3600" dirty="0" smtClean="0">
                <a:solidFill>
                  <a:srgbClr val="C00000"/>
                </a:solidFill>
              </a:rPr>
              <a:t/>
            </a:r>
            <a:br>
              <a:rPr lang="tr-TR" sz="3600" dirty="0" smtClean="0">
                <a:solidFill>
                  <a:srgbClr val="C00000"/>
                </a:solidFill>
              </a:rPr>
            </a:br>
            <a:r>
              <a:rPr lang="tr-TR" sz="3600" dirty="0" smtClean="0">
                <a:solidFill>
                  <a:srgbClr val="C00000"/>
                </a:solidFill>
              </a:rPr>
              <a:t>Yazanlar yapana sadık kalmazsa değişmeyen </a:t>
            </a:r>
            <a:br>
              <a:rPr lang="tr-TR" sz="3600" dirty="0" smtClean="0">
                <a:solidFill>
                  <a:srgbClr val="C00000"/>
                </a:solidFill>
              </a:rPr>
            </a:br>
            <a:r>
              <a:rPr lang="tr-TR" sz="3600" dirty="0" smtClean="0">
                <a:solidFill>
                  <a:srgbClr val="C00000"/>
                </a:solidFill>
              </a:rPr>
              <a:t/>
            </a:r>
            <a:br>
              <a:rPr lang="tr-TR" sz="3600" dirty="0" smtClean="0">
                <a:solidFill>
                  <a:srgbClr val="C00000"/>
                </a:solidFill>
              </a:rPr>
            </a:br>
            <a:r>
              <a:rPr lang="tr-TR" sz="3600" dirty="0" smtClean="0">
                <a:solidFill>
                  <a:srgbClr val="C00000"/>
                </a:solidFill>
              </a:rPr>
              <a:t>gerçek insanlığı şaşırtacak bir nitelik alır</a:t>
            </a:r>
            <a:br>
              <a:rPr lang="tr-TR" sz="3600" dirty="0" smtClean="0">
                <a:solidFill>
                  <a:srgbClr val="C00000"/>
                </a:solidFill>
              </a:rPr>
            </a:br>
            <a:r>
              <a:rPr lang="tr-TR" sz="3600" dirty="0" smtClean="0"/>
              <a:t/>
            </a:r>
            <a:br>
              <a:rPr lang="tr-TR" sz="3600" dirty="0" smtClean="0"/>
            </a:br>
            <a:r>
              <a:rPr lang="tr-TR" sz="3600" dirty="0" smtClean="0"/>
              <a:t/>
            </a:r>
            <a:br>
              <a:rPr lang="tr-TR" sz="3600" dirty="0" smtClean="0"/>
            </a:br>
            <a:r>
              <a:rPr lang="tr-TR" sz="3600" b="1" dirty="0" err="1" smtClean="0">
                <a:solidFill>
                  <a:schemeClr val="accent5">
                    <a:lumMod val="50000"/>
                  </a:schemeClr>
                </a:solidFill>
                <a:effectLst>
                  <a:outerShdw blurRad="38100" dist="38100" dir="2700000" algn="tl">
                    <a:srgbClr val="000000">
                      <a:alpha val="43137"/>
                    </a:srgbClr>
                  </a:outerShdw>
                </a:effectLst>
              </a:rPr>
              <a:t>M.Kemal</a:t>
            </a:r>
            <a:r>
              <a:rPr lang="tr-TR" sz="3600" b="1" dirty="0" smtClean="0">
                <a:solidFill>
                  <a:schemeClr val="accent5">
                    <a:lumMod val="50000"/>
                  </a:schemeClr>
                </a:solidFill>
                <a:effectLst>
                  <a:outerShdw blurRad="38100" dist="38100" dir="2700000" algn="tl">
                    <a:srgbClr val="000000">
                      <a:alpha val="43137"/>
                    </a:srgbClr>
                  </a:outerShdw>
                </a:effectLst>
              </a:rPr>
              <a:t> ATATÜRK</a:t>
            </a:r>
            <a:r>
              <a:rPr lang="tr-TR" sz="3600" dirty="0" smtClean="0"/>
              <a:t/>
            </a:r>
            <a:br>
              <a:rPr lang="tr-TR" sz="3600" dirty="0" smtClean="0"/>
            </a:br>
            <a:endParaRPr lang="tr-TR" sz="3600" dirty="0"/>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619672" y="1728192"/>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251520" y="0"/>
            <a:ext cx="8640960" cy="6381328"/>
          </a:xfrm>
        </p:spPr>
        <p:txBody>
          <a:bodyPr/>
          <a:lstStyle/>
          <a:p>
            <a:r>
              <a:rPr lang="tr-TR" sz="3600" dirty="0" smtClean="0">
                <a:solidFill>
                  <a:srgbClr val="C00000"/>
                </a:solidFill>
              </a:rPr>
              <a:t>Geçmişten adam hisse kaparmış... </a:t>
            </a:r>
            <a:br>
              <a:rPr lang="tr-TR" sz="3600" dirty="0" smtClean="0">
                <a:solidFill>
                  <a:srgbClr val="C00000"/>
                </a:solidFill>
              </a:rPr>
            </a:br>
            <a:r>
              <a:rPr lang="tr-TR" sz="3600" dirty="0" smtClean="0">
                <a:solidFill>
                  <a:srgbClr val="C00000"/>
                </a:solidFill>
              </a:rPr>
              <a:t>Ne masal şey! </a:t>
            </a:r>
            <a:br>
              <a:rPr lang="tr-TR" sz="3600" dirty="0" smtClean="0">
                <a:solidFill>
                  <a:srgbClr val="C00000"/>
                </a:solidFill>
              </a:rPr>
            </a:br>
            <a:r>
              <a:rPr lang="tr-TR" sz="3600" dirty="0" smtClean="0">
                <a:solidFill>
                  <a:srgbClr val="C00000"/>
                </a:solidFill>
              </a:rPr>
              <a:t>Beş bin senelik kıssa yarım hisse mi verdi? </a:t>
            </a:r>
            <a:br>
              <a:rPr lang="tr-TR" sz="3600" dirty="0" smtClean="0">
                <a:solidFill>
                  <a:srgbClr val="C00000"/>
                </a:solidFill>
              </a:rPr>
            </a:br>
            <a:r>
              <a:rPr lang="tr-TR" sz="3600" dirty="0" smtClean="0">
                <a:solidFill>
                  <a:srgbClr val="C00000"/>
                </a:solidFill>
              </a:rPr>
              <a:t>"Tarih’i "tekerrür" diye tarif ediyorlar; </a:t>
            </a:r>
            <a:br>
              <a:rPr lang="tr-TR" sz="3600" dirty="0" smtClean="0">
                <a:solidFill>
                  <a:srgbClr val="C00000"/>
                </a:solidFill>
              </a:rPr>
            </a:br>
            <a:r>
              <a:rPr lang="tr-TR" sz="3600" dirty="0" smtClean="0">
                <a:solidFill>
                  <a:srgbClr val="C00000"/>
                </a:solidFill>
              </a:rPr>
              <a:t>Hiç ibret alınsaydı, tekerrür mü ederdi? </a:t>
            </a:r>
            <a:r>
              <a:rPr lang="tr-TR" sz="3600" dirty="0" smtClean="0"/>
              <a:t/>
            </a:r>
            <a:br>
              <a:rPr lang="tr-TR" sz="3600" dirty="0" smtClean="0"/>
            </a:br>
            <a:r>
              <a:rPr lang="tr-TR" sz="3600" dirty="0" smtClean="0"/>
              <a:t/>
            </a:r>
            <a:br>
              <a:rPr lang="tr-TR" sz="3600" dirty="0" smtClean="0"/>
            </a:br>
            <a:r>
              <a:rPr lang="tr-TR" sz="3600" b="1" dirty="0" err="1" smtClean="0">
                <a:solidFill>
                  <a:schemeClr val="accent5">
                    <a:lumMod val="50000"/>
                  </a:schemeClr>
                </a:solidFill>
                <a:effectLst>
                  <a:outerShdw blurRad="38100" dist="38100" dir="2700000" algn="tl">
                    <a:srgbClr val="000000">
                      <a:alpha val="43137"/>
                    </a:srgbClr>
                  </a:outerShdw>
                </a:effectLst>
              </a:rPr>
              <a:t>M.Akif</a:t>
            </a:r>
            <a:r>
              <a:rPr lang="tr-TR" sz="3600" b="1" dirty="0" smtClean="0">
                <a:solidFill>
                  <a:schemeClr val="accent5">
                    <a:lumMod val="50000"/>
                  </a:schemeClr>
                </a:solidFill>
                <a:effectLst>
                  <a:outerShdw blurRad="38100" dist="38100" dir="2700000" algn="tl">
                    <a:srgbClr val="000000">
                      <a:alpha val="43137"/>
                    </a:srgbClr>
                  </a:outerShdw>
                </a:effectLst>
              </a:rPr>
              <a:t> ERSOY </a:t>
            </a:r>
            <a:r>
              <a:rPr lang="tr-TR" sz="3600" dirty="0" smtClean="0"/>
              <a:t/>
            </a:r>
            <a:br>
              <a:rPr lang="tr-TR" sz="3600" dirty="0" smtClean="0"/>
            </a:br>
            <a:r>
              <a:rPr lang="tr-TR" sz="3600" dirty="0" smtClean="0"/>
              <a:t/>
            </a:r>
            <a:br>
              <a:rPr lang="tr-TR" sz="3600" dirty="0" smtClean="0"/>
            </a:br>
            <a:r>
              <a:rPr lang="tr-TR" sz="3600" dirty="0" smtClean="0"/>
              <a:t/>
            </a:r>
            <a:br>
              <a:rPr lang="tr-TR" sz="3600" dirty="0" smtClean="0"/>
            </a:br>
            <a:endParaRPr lang="tr-TR" sz="3600" dirty="0"/>
          </a:p>
        </p:txBody>
      </p:sp>
      <p:sp>
        <p:nvSpPr>
          <p:cNvPr id="8" name="7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683568" y="260648"/>
            <a:ext cx="7772400" cy="5688632"/>
          </a:xfrm>
        </p:spPr>
        <p:txBody>
          <a:bodyPr/>
          <a:lstStyle/>
          <a:p>
            <a:r>
              <a:rPr lang="tr-TR" sz="4400" dirty="0" smtClean="0">
                <a:solidFill>
                  <a:srgbClr val="C00000"/>
                </a:solidFill>
              </a:rPr>
              <a:t>Tarih; geçmişte yapılmış, şu anda elimizde olan ve fakat istikbâli gösteren bir dürbündür.</a:t>
            </a:r>
            <a:br>
              <a:rPr lang="tr-TR" sz="4400" dirty="0" smtClean="0">
                <a:solidFill>
                  <a:srgbClr val="C00000"/>
                </a:solidFill>
              </a:rPr>
            </a:br>
            <a:r>
              <a:rPr lang="tr-TR" sz="4400" dirty="0" smtClean="0">
                <a:solidFill>
                  <a:srgbClr val="C00000"/>
                </a:solidFill>
              </a:rPr>
              <a:t>Geçmişin yıkıntıları, bugünün uyarılarıdır. </a:t>
            </a:r>
            <a:br>
              <a:rPr lang="tr-TR" sz="4400" dirty="0" smtClean="0">
                <a:solidFill>
                  <a:srgbClr val="C00000"/>
                </a:solidFill>
              </a:rPr>
            </a:br>
            <a:r>
              <a:rPr lang="tr-TR" sz="4400" b="1" dirty="0" smtClean="0">
                <a:solidFill>
                  <a:schemeClr val="accent5">
                    <a:lumMod val="50000"/>
                  </a:schemeClr>
                </a:solidFill>
                <a:effectLst>
                  <a:outerShdw blurRad="38100" dist="38100" dir="2700000" algn="tl">
                    <a:srgbClr val="000000">
                      <a:alpha val="43137"/>
                    </a:srgbClr>
                  </a:outerShdw>
                </a:effectLst>
              </a:rPr>
              <a:t>(George </a:t>
            </a:r>
            <a:r>
              <a:rPr lang="tr-TR" sz="4400" b="1" dirty="0" err="1" smtClean="0">
                <a:solidFill>
                  <a:schemeClr val="accent5">
                    <a:lumMod val="50000"/>
                  </a:schemeClr>
                </a:solidFill>
                <a:effectLst>
                  <a:outerShdw blurRad="38100" dist="38100" dir="2700000" algn="tl">
                    <a:srgbClr val="000000">
                      <a:alpha val="43137"/>
                    </a:srgbClr>
                  </a:outerShdw>
                </a:effectLst>
              </a:rPr>
              <a:t>Bancroft</a:t>
            </a:r>
            <a:r>
              <a:rPr lang="tr-TR" sz="4400" b="1" dirty="0" smtClean="0">
                <a:solidFill>
                  <a:schemeClr val="accent5">
                    <a:lumMod val="50000"/>
                  </a:schemeClr>
                </a:solidFill>
                <a:effectLst>
                  <a:outerShdw blurRad="38100" dist="38100" dir="2700000" algn="tl">
                    <a:srgbClr val="000000">
                      <a:alpha val="43137"/>
                    </a:srgbClr>
                  </a:outerShdw>
                </a:effectLst>
              </a:rPr>
              <a:t> )</a:t>
            </a:r>
            <a:r>
              <a:rPr lang="tr-TR" dirty="0" smtClean="0"/>
              <a:t/>
            </a:r>
            <a:br>
              <a:rPr lang="tr-TR" dirty="0" smtClean="0"/>
            </a:br>
            <a:endParaRPr lang="tr-TR" dirty="0"/>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683568" y="260648"/>
            <a:ext cx="7772400" cy="5688632"/>
          </a:xfrm>
        </p:spPr>
        <p:txBody>
          <a:bodyPr/>
          <a:lstStyle/>
          <a:p>
            <a:r>
              <a:rPr lang="tr-TR" dirty="0" smtClean="0">
                <a:solidFill>
                  <a:srgbClr val="C00000"/>
                </a:solidFill>
              </a:rPr>
              <a:t>Tarih, muazzam bir erken </a:t>
            </a:r>
            <a:br>
              <a:rPr lang="tr-TR" dirty="0" smtClean="0">
                <a:solidFill>
                  <a:srgbClr val="C00000"/>
                </a:solidFill>
              </a:rPr>
            </a:br>
            <a:r>
              <a:rPr lang="tr-TR" dirty="0" smtClean="0">
                <a:solidFill>
                  <a:srgbClr val="C00000"/>
                </a:solidFill>
              </a:rPr>
              <a:t/>
            </a:r>
            <a:br>
              <a:rPr lang="tr-TR" dirty="0" smtClean="0">
                <a:solidFill>
                  <a:srgbClr val="C00000"/>
                </a:solidFill>
              </a:rPr>
            </a:br>
            <a:r>
              <a:rPr lang="tr-TR" dirty="0" smtClean="0">
                <a:solidFill>
                  <a:srgbClr val="C00000"/>
                </a:solidFill>
              </a:rPr>
              <a:t>uyarı sistemidir. </a:t>
            </a:r>
            <a:br>
              <a:rPr lang="tr-TR" dirty="0" smtClean="0">
                <a:solidFill>
                  <a:srgbClr val="C00000"/>
                </a:solidFill>
              </a:rPr>
            </a:br>
            <a:r>
              <a:rPr lang="tr-TR" dirty="0" smtClean="0">
                <a:solidFill>
                  <a:srgbClr val="C00000"/>
                </a:solidFill>
              </a:rPr>
              <a:t/>
            </a:r>
            <a:br>
              <a:rPr lang="tr-TR" dirty="0" smtClean="0">
                <a:solidFill>
                  <a:srgbClr val="C00000"/>
                </a:solidFill>
              </a:rPr>
            </a:br>
            <a:r>
              <a:rPr lang="tr-TR" b="1" dirty="0" smtClean="0">
                <a:solidFill>
                  <a:schemeClr val="accent5">
                    <a:lumMod val="50000"/>
                  </a:schemeClr>
                </a:solidFill>
                <a:effectLst>
                  <a:outerShdw blurRad="38100" dist="38100" dir="2700000" algn="tl">
                    <a:srgbClr val="000000">
                      <a:alpha val="43137"/>
                    </a:srgbClr>
                  </a:outerShdw>
                </a:effectLst>
              </a:rPr>
              <a:t>(</a:t>
            </a:r>
            <a:r>
              <a:rPr lang="tr-TR" b="1" dirty="0" err="1" smtClean="0">
                <a:solidFill>
                  <a:schemeClr val="accent5">
                    <a:lumMod val="50000"/>
                  </a:schemeClr>
                </a:solidFill>
                <a:effectLst>
                  <a:outerShdw blurRad="38100" dist="38100" dir="2700000" algn="tl">
                    <a:srgbClr val="000000">
                      <a:alpha val="43137"/>
                    </a:srgbClr>
                  </a:outerShdw>
                </a:effectLst>
              </a:rPr>
              <a:t>Norman</a:t>
            </a:r>
            <a:r>
              <a:rPr lang="tr-TR" b="1" dirty="0" smtClean="0">
                <a:solidFill>
                  <a:schemeClr val="accent5">
                    <a:lumMod val="50000"/>
                  </a:schemeClr>
                </a:solidFill>
                <a:effectLst>
                  <a:outerShdw blurRad="38100" dist="38100" dir="2700000" algn="tl">
                    <a:srgbClr val="000000">
                      <a:alpha val="43137"/>
                    </a:srgbClr>
                  </a:outerShdw>
                </a:effectLst>
              </a:rPr>
              <a:t> </a:t>
            </a:r>
            <a:r>
              <a:rPr lang="tr-TR" b="1" dirty="0" err="1" smtClean="0">
                <a:solidFill>
                  <a:schemeClr val="accent5">
                    <a:lumMod val="50000"/>
                  </a:schemeClr>
                </a:solidFill>
                <a:effectLst>
                  <a:outerShdw blurRad="38100" dist="38100" dir="2700000" algn="tl">
                    <a:srgbClr val="000000">
                      <a:alpha val="43137"/>
                    </a:srgbClr>
                  </a:outerShdw>
                </a:effectLst>
              </a:rPr>
              <a:t>Coisins</a:t>
            </a:r>
            <a:r>
              <a:rPr lang="tr-TR" b="1" dirty="0" smtClean="0">
                <a:solidFill>
                  <a:schemeClr val="accent5">
                    <a:lumMod val="50000"/>
                  </a:schemeClr>
                </a:solidFill>
                <a:effectLst>
                  <a:outerShdw blurRad="38100" dist="38100" dir="2700000" algn="tl">
                    <a:srgbClr val="000000">
                      <a:alpha val="43137"/>
                    </a:srgbClr>
                  </a:outerShdw>
                </a:effectLst>
              </a:rPr>
              <a:t> )</a:t>
            </a:r>
            <a:r>
              <a:rPr lang="tr-TR" dirty="0" smtClean="0"/>
              <a:t/>
            </a:r>
            <a:br>
              <a:rPr lang="tr-TR" dirty="0" smtClean="0"/>
            </a:br>
            <a:r>
              <a:rPr lang="tr-TR" dirty="0" smtClean="0"/>
              <a:t/>
            </a:r>
            <a:br>
              <a:rPr lang="tr-TR" dirty="0" smtClean="0"/>
            </a:br>
            <a:endParaRPr lang="tr-TR" dirty="0"/>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95536" y="476672"/>
            <a:ext cx="8424936" cy="6192688"/>
          </a:xfrm>
        </p:spPr>
        <p:txBody>
          <a:bodyPr/>
          <a:lstStyle/>
          <a:p>
            <a:r>
              <a:rPr lang="tr-TR" dirty="0"/>
              <a:t/>
            </a:r>
            <a:br>
              <a:rPr lang="tr-TR" dirty="0"/>
            </a:br>
            <a:endParaRPr lang="tr-TR" dirty="0"/>
          </a:p>
        </p:txBody>
      </p:sp>
      <p:sp>
        <p:nvSpPr>
          <p:cNvPr id="2" name="1 Başlık"/>
          <p:cNvSpPr>
            <a:spLocks noGrp="1"/>
          </p:cNvSpPr>
          <p:nvPr>
            <p:ph type="ctrTitle"/>
          </p:nvPr>
        </p:nvSpPr>
        <p:spPr>
          <a:xfrm>
            <a:off x="683568" y="260648"/>
            <a:ext cx="7772400" cy="5760640"/>
          </a:xfrm>
        </p:spPr>
        <p:txBody>
          <a:bodyPr/>
          <a:lstStyle/>
          <a:p>
            <a:r>
              <a:rPr lang="tr-TR" dirty="0" smtClean="0">
                <a:solidFill>
                  <a:srgbClr val="C00000"/>
                </a:solidFill>
              </a:rPr>
              <a:t/>
            </a:r>
            <a:br>
              <a:rPr lang="tr-TR" dirty="0" smtClean="0">
                <a:solidFill>
                  <a:srgbClr val="C00000"/>
                </a:solidFill>
              </a:rPr>
            </a:br>
            <a:r>
              <a:rPr lang="tr-TR" sz="5400" dirty="0" smtClean="0">
                <a:solidFill>
                  <a:srgbClr val="C00000"/>
                </a:solidFill>
              </a:rPr>
              <a:t>Tarih, milletlerin tarlasıdır. Her toplum, geçmişte bu tarlaya ne ekmişse, gelecekte onu biçer. </a:t>
            </a:r>
            <a:r>
              <a:rPr lang="tr-TR" sz="6000" dirty="0" smtClean="0">
                <a:solidFill>
                  <a:srgbClr val="C00000"/>
                </a:solidFill>
              </a:rPr>
              <a:t/>
            </a:r>
            <a:br>
              <a:rPr lang="tr-TR" sz="6000" dirty="0" smtClean="0">
                <a:solidFill>
                  <a:srgbClr val="C00000"/>
                </a:solidFill>
              </a:rPr>
            </a:br>
            <a:r>
              <a:rPr lang="tr-TR" sz="6000" dirty="0" smtClean="0">
                <a:solidFill>
                  <a:srgbClr val="C00000"/>
                </a:solidFill>
              </a:rPr>
              <a:t/>
            </a:r>
            <a:br>
              <a:rPr lang="tr-TR" sz="6000" dirty="0" smtClean="0">
                <a:solidFill>
                  <a:srgbClr val="C00000"/>
                </a:solidFill>
              </a:rPr>
            </a:br>
            <a:r>
              <a:rPr lang="tr-TR" sz="6000" b="1" dirty="0" smtClean="0">
                <a:solidFill>
                  <a:schemeClr val="accent5">
                    <a:lumMod val="50000"/>
                  </a:schemeClr>
                </a:solidFill>
                <a:effectLst>
                  <a:outerShdw blurRad="38100" dist="38100" dir="2700000" algn="tl">
                    <a:srgbClr val="000000">
                      <a:alpha val="43137"/>
                    </a:srgbClr>
                  </a:outerShdw>
                </a:effectLst>
              </a:rPr>
              <a:t>(</a:t>
            </a:r>
            <a:r>
              <a:rPr lang="tr-TR" sz="6000" b="1" dirty="0" err="1" smtClean="0">
                <a:solidFill>
                  <a:schemeClr val="accent5">
                    <a:lumMod val="50000"/>
                  </a:schemeClr>
                </a:solidFill>
                <a:effectLst>
                  <a:outerShdw blurRad="38100" dist="38100" dir="2700000" algn="tl">
                    <a:srgbClr val="000000">
                      <a:alpha val="43137"/>
                    </a:srgbClr>
                  </a:outerShdw>
                </a:effectLst>
              </a:rPr>
              <a:t>Voltaire</a:t>
            </a:r>
            <a:r>
              <a:rPr lang="tr-TR" sz="6000" b="1" dirty="0" smtClean="0">
                <a:solidFill>
                  <a:schemeClr val="accent5">
                    <a:lumMod val="50000"/>
                  </a:schemeClr>
                </a:solidFill>
                <a:effectLst>
                  <a:outerShdw blurRad="38100" dist="38100" dir="2700000" algn="tl">
                    <a:srgbClr val="000000">
                      <a:alpha val="43137"/>
                    </a:srgbClr>
                  </a:outerShdw>
                </a:effectLst>
              </a:rPr>
              <a:t> )</a:t>
            </a:r>
            <a:endParaRPr lang="tr-TR" b="1" dirty="0">
              <a:solidFill>
                <a:schemeClr val="accent5">
                  <a:lumMod val="50000"/>
                </a:schemeClr>
              </a:solidFill>
              <a:effectLst>
                <a:outerShdw blurRad="38100" dist="38100" dir="2700000" algn="tl">
                  <a:srgbClr val="000000">
                    <a:alpha val="43137"/>
                  </a:srgbClr>
                </a:outerShdw>
              </a:effectLst>
            </a:endParaRPr>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683568" y="260648"/>
            <a:ext cx="7772400" cy="5688632"/>
          </a:xfrm>
        </p:spPr>
        <p:txBody>
          <a:bodyPr/>
          <a:lstStyle/>
          <a:p>
            <a:r>
              <a:rPr lang="tr-TR" sz="6000" dirty="0" smtClean="0">
                <a:solidFill>
                  <a:srgbClr val="C00000"/>
                </a:solidFill>
              </a:rPr>
              <a:t/>
            </a:r>
            <a:br>
              <a:rPr lang="tr-TR" sz="6000" dirty="0" smtClean="0">
                <a:solidFill>
                  <a:srgbClr val="C00000"/>
                </a:solidFill>
              </a:rPr>
            </a:br>
            <a:r>
              <a:rPr lang="tr-TR" sz="6000" dirty="0" smtClean="0">
                <a:solidFill>
                  <a:srgbClr val="C00000"/>
                </a:solidFill>
              </a:rPr>
              <a:t/>
            </a:r>
            <a:br>
              <a:rPr lang="tr-TR" sz="6000" dirty="0" smtClean="0">
                <a:solidFill>
                  <a:srgbClr val="C00000"/>
                </a:solidFill>
              </a:rPr>
            </a:br>
            <a:r>
              <a:rPr lang="tr-TR" sz="6000" dirty="0" smtClean="0">
                <a:solidFill>
                  <a:srgbClr val="C00000"/>
                </a:solidFill>
              </a:rPr>
              <a:t/>
            </a:r>
            <a:br>
              <a:rPr lang="tr-TR" sz="6000" dirty="0" smtClean="0">
                <a:solidFill>
                  <a:srgbClr val="C00000"/>
                </a:solidFill>
              </a:rPr>
            </a:br>
            <a:r>
              <a:rPr lang="tr-TR" sz="6000" dirty="0" smtClean="0">
                <a:solidFill>
                  <a:srgbClr val="C00000"/>
                </a:solidFill>
              </a:rPr>
              <a:t/>
            </a:r>
            <a:br>
              <a:rPr lang="tr-TR" sz="6000" dirty="0" smtClean="0">
                <a:solidFill>
                  <a:srgbClr val="C00000"/>
                </a:solidFill>
              </a:rPr>
            </a:br>
            <a:r>
              <a:rPr lang="tr-TR" sz="6000" dirty="0" smtClean="0">
                <a:solidFill>
                  <a:srgbClr val="C00000"/>
                </a:solidFill>
              </a:rPr>
              <a:t/>
            </a:r>
            <a:br>
              <a:rPr lang="tr-TR" sz="6000" dirty="0" smtClean="0">
                <a:solidFill>
                  <a:srgbClr val="C00000"/>
                </a:solidFill>
              </a:rPr>
            </a:br>
            <a:r>
              <a:rPr lang="tr-TR" sz="6000" dirty="0" smtClean="0">
                <a:solidFill>
                  <a:srgbClr val="C00000"/>
                </a:solidFill>
              </a:rPr>
              <a:t/>
            </a:r>
            <a:br>
              <a:rPr lang="tr-TR" sz="6000" dirty="0" smtClean="0">
                <a:solidFill>
                  <a:srgbClr val="C00000"/>
                </a:solidFill>
              </a:rPr>
            </a:br>
            <a:r>
              <a:rPr lang="tr-TR" sz="6000" dirty="0" smtClean="0">
                <a:solidFill>
                  <a:srgbClr val="C00000"/>
                </a:solidFill>
              </a:rPr>
              <a:t>Büyük adamlar tarihi, tarih de büyük adamların yaptıklarını süslemiştir. </a:t>
            </a:r>
            <a:r>
              <a:rPr lang="tr-TR" dirty="0" smtClean="0">
                <a:solidFill>
                  <a:srgbClr val="C00000"/>
                </a:solidFill>
              </a:rPr>
              <a:t/>
            </a:r>
            <a:br>
              <a:rPr lang="tr-TR" dirty="0" smtClean="0">
                <a:solidFill>
                  <a:srgbClr val="C00000"/>
                </a:solidFill>
              </a:rPr>
            </a:br>
            <a:r>
              <a:rPr lang="tr-TR" b="1" dirty="0" smtClean="0">
                <a:solidFill>
                  <a:schemeClr val="accent5">
                    <a:lumMod val="50000"/>
                  </a:schemeClr>
                </a:solidFill>
                <a:effectLst>
                  <a:outerShdw blurRad="38100" dist="38100" dir="2700000" algn="tl">
                    <a:srgbClr val="000000">
                      <a:alpha val="43137"/>
                    </a:srgbClr>
                  </a:outerShdw>
                </a:effectLst>
              </a:rPr>
              <a:t>(La </a:t>
            </a:r>
            <a:r>
              <a:rPr lang="tr-TR" b="1" dirty="0" err="1" smtClean="0">
                <a:solidFill>
                  <a:schemeClr val="accent5">
                    <a:lumMod val="50000"/>
                  </a:schemeClr>
                </a:solidFill>
                <a:effectLst>
                  <a:outerShdw blurRad="38100" dist="38100" dir="2700000" algn="tl">
                    <a:srgbClr val="000000">
                      <a:alpha val="43137"/>
                    </a:srgbClr>
                  </a:outerShdw>
                </a:effectLst>
              </a:rPr>
              <a:t>Bruyere</a:t>
            </a:r>
            <a:r>
              <a:rPr lang="tr-TR" b="1" dirty="0" smtClean="0">
                <a:solidFill>
                  <a:schemeClr val="accent5">
                    <a:lumMod val="50000"/>
                  </a:schemeClr>
                </a:solidFill>
                <a:effectLst>
                  <a:outerShdw blurRad="38100" dist="38100" dir="2700000" algn="tl">
                    <a:srgbClr val="000000">
                      <a:alpha val="43137"/>
                    </a:srgbClr>
                  </a:outerShdw>
                </a:effectLst>
              </a:rPr>
              <a:t>)</a:t>
            </a:r>
            <a:r>
              <a:rPr lang="tr-TR" dirty="0" smtClean="0">
                <a:solidFill>
                  <a:srgbClr val="C00000"/>
                </a:solidFill>
              </a:rPr>
              <a:t/>
            </a:r>
            <a:br>
              <a:rPr lang="tr-TR" dirty="0" smtClean="0">
                <a:solidFill>
                  <a:srgbClr val="C00000"/>
                </a:solidFill>
              </a:rPr>
            </a:br>
            <a:endParaRPr lang="tr-TR" dirty="0">
              <a:solidFill>
                <a:srgbClr val="C00000"/>
              </a:solidFill>
            </a:endParaRPr>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323528" y="260648"/>
            <a:ext cx="8640960" cy="5688632"/>
          </a:xfrm>
        </p:spPr>
        <p:txBody>
          <a:bodyPr/>
          <a:lstStyle/>
          <a:p>
            <a:r>
              <a:rPr lang="tr-TR" sz="5400" dirty="0" smtClean="0">
                <a:solidFill>
                  <a:srgbClr val="C00000"/>
                </a:solidFill>
              </a:rPr>
              <a:t>Tarih; okuyana, kendi gözünün görme derecesine göre, yol gösteren bir kılavuzdur. </a:t>
            </a:r>
            <a:r>
              <a:rPr lang="tr-TR" dirty="0" smtClean="0">
                <a:solidFill>
                  <a:srgbClr val="C00000"/>
                </a:solidFill>
              </a:rPr>
              <a:t/>
            </a:r>
            <a:br>
              <a:rPr lang="tr-TR" dirty="0" smtClean="0">
                <a:solidFill>
                  <a:srgbClr val="C00000"/>
                </a:solidFill>
              </a:rPr>
            </a:br>
            <a:r>
              <a:rPr lang="tr-TR" b="1" dirty="0" smtClean="0">
                <a:solidFill>
                  <a:schemeClr val="accent6">
                    <a:lumMod val="50000"/>
                  </a:schemeClr>
                </a:solidFill>
                <a:effectLst>
                  <a:outerShdw blurRad="38100" dist="38100" dir="2700000" algn="tl">
                    <a:srgbClr val="000000">
                      <a:alpha val="43137"/>
                    </a:srgbClr>
                  </a:outerShdw>
                </a:effectLst>
              </a:rPr>
              <a:t>(J.J.Rousseau)</a:t>
            </a:r>
            <a:r>
              <a:rPr lang="tr-TR" dirty="0" smtClean="0"/>
              <a:t/>
            </a:r>
            <a:br>
              <a:rPr lang="tr-TR" dirty="0" smtClean="0"/>
            </a:br>
            <a:endParaRPr lang="tr-TR" dirty="0"/>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251520" y="260648"/>
            <a:ext cx="8892480" cy="5688632"/>
          </a:xfrm>
        </p:spPr>
        <p:txBody>
          <a:bodyPr/>
          <a:lstStyle/>
          <a:p>
            <a:r>
              <a:rPr lang="tr-TR" sz="5400" dirty="0" smtClean="0">
                <a:solidFill>
                  <a:srgbClr val="C00000"/>
                </a:solidFill>
              </a:rPr>
              <a:t>Tarih, faydası herkesi kapsayan bir ilimdir. Yaşanılan çağın olaylarıyla, eski çağın olaylarını karşılaştırıp sonuca varmak gerekir. </a:t>
            </a:r>
            <a:r>
              <a:rPr lang="tr-TR" dirty="0" smtClean="0"/>
              <a:t/>
            </a:r>
            <a:br>
              <a:rPr lang="tr-TR" dirty="0" smtClean="0"/>
            </a:br>
            <a:r>
              <a:rPr lang="tr-TR" b="1" dirty="0" smtClean="0">
                <a:solidFill>
                  <a:schemeClr val="accent5">
                    <a:lumMod val="50000"/>
                  </a:schemeClr>
                </a:solidFill>
                <a:effectLst>
                  <a:outerShdw blurRad="38100" dist="38100" dir="2700000" algn="tl">
                    <a:srgbClr val="000000">
                      <a:alpha val="43137"/>
                    </a:srgbClr>
                  </a:outerShdw>
                </a:effectLst>
              </a:rPr>
              <a:t>(</a:t>
            </a:r>
            <a:r>
              <a:rPr lang="tr-TR" b="1" dirty="0" err="1" smtClean="0">
                <a:solidFill>
                  <a:schemeClr val="accent5">
                    <a:lumMod val="50000"/>
                  </a:schemeClr>
                </a:solidFill>
                <a:effectLst>
                  <a:outerShdw blurRad="38100" dist="38100" dir="2700000" algn="tl">
                    <a:srgbClr val="000000">
                      <a:alpha val="43137"/>
                    </a:srgbClr>
                  </a:outerShdw>
                </a:effectLst>
              </a:rPr>
              <a:t>Nâimâ</a:t>
            </a:r>
            <a:r>
              <a:rPr lang="tr-TR" b="1" dirty="0" smtClean="0">
                <a:solidFill>
                  <a:schemeClr val="accent5">
                    <a:lumMod val="50000"/>
                  </a:schemeClr>
                </a:solidFill>
                <a:effectLst>
                  <a:outerShdw blurRad="38100" dist="38100" dir="2700000" algn="tl">
                    <a:srgbClr val="000000">
                      <a:alpha val="43137"/>
                    </a:srgbClr>
                  </a:outerShdw>
                </a:effectLst>
              </a:rPr>
              <a:t> )</a:t>
            </a:r>
            <a:endParaRPr lang="tr-TR" b="1" dirty="0">
              <a:solidFill>
                <a:schemeClr val="accent5">
                  <a:lumMod val="50000"/>
                </a:schemeClr>
              </a:solidFill>
              <a:effectLst>
                <a:outerShdw blurRad="38100" dist="38100" dir="2700000" algn="tl">
                  <a:srgbClr val="000000">
                    <a:alpha val="43137"/>
                  </a:srgbClr>
                </a:outerShdw>
              </a:effectLst>
            </a:endParaRPr>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683568" y="260648"/>
            <a:ext cx="7772400" cy="5688632"/>
          </a:xfrm>
        </p:spPr>
        <p:txBody>
          <a:bodyPr/>
          <a:lstStyle/>
          <a:p>
            <a:r>
              <a:rPr lang="tr-TR" dirty="0" smtClean="0">
                <a:solidFill>
                  <a:srgbClr val="C00000"/>
                </a:solidFill>
              </a:rPr>
              <a:t>Tarihin başlıca faydası; öncekilerin iyi ve kötü işlerini bize öğretmesidir. </a:t>
            </a:r>
            <a:r>
              <a:rPr lang="tr-TR" dirty="0" smtClean="0"/>
              <a:t/>
            </a:r>
            <a:br>
              <a:rPr lang="tr-TR" dirty="0" smtClean="0"/>
            </a:br>
            <a:r>
              <a:rPr lang="tr-TR" b="1" dirty="0" smtClean="0">
                <a:solidFill>
                  <a:schemeClr val="accent5">
                    <a:lumMod val="50000"/>
                  </a:schemeClr>
                </a:solidFill>
                <a:effectLst>
                  <a:outerShdw blurRad="38100" dist="38100" dir="2700000" algn="tl">
                    <a:srgbClr val="000000">
                      <a:alpha val="43137"/>
                    </a:srgbClr>
                  </a:outerShdw>
                </a:effectLst>
              </a:rPr>
              <a:t>(L. </a:t>
            </a:r>
            <a:r>
              <a:rPr lang="tr-TR" b="1" dirty="0" err="1" smtClean="0">
                <a:solidFill>
                  <a:schemeClr val="accent5">
                    <a:lumMod val="50000"/>
                  </a:schemeClr>
                </a:solidFill>
                <a:effectLst>
                  <a:outerShdw blurRad="38100" dist="38100" dir="2700000" algn="tl">
                    <a:srgbClr val="000000">
                      <a:alpha val="43137"/>
                    </a:srgbClr>
                  </a:outerShdw>
                </a:effectLst>
              </a:rPr>
              <a:t>Chesterfield</a:t>
            </a:r>
            <a:r>
              <a:rPr lang="tr-TR" b="1" dirty="0" smtClean="0">
                <a:solidFill>
                  <a:schemeClr val="accent5">
                    <a:lumMod val="50000"/>
                  </a:schemeClr>
                </a:solidFill>
                <a:effectLst>
                  <a:outerShdw blurRad="38100" dist="38100" dir="2700000" algn="tl">
                    <a:srgbClr val="000000">
                      <a:alpha val="43137"/>
                    </a:srgbClr>
                  </a:outerShdw>
                </a:effectLst>
              </a:rPr>
              <a:t> )</a:t>
            </a:r>
            <a:r>
              <a:rPr lang="tr-TR" dirty="0" smtClean="0"/>
              <a:t/>
            </a:r>
            <a:br>
              <a:rPr lang="tr-TR" dirty="0" smtClean="0"/>
            </a:br>
            <a:r>
              <a:rPr lang="tr-TR" dirty="0" smtClean="0"/>
              <a:t/>
            </a:r>
            <a:br>
              <a:rPr lang="tr-TR" dirty="0" smtClean="0"/>
            </a:br>
            <a:endParaRPr lang="tr-TR" dirty="0"/>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251520" y="260648"/>
            <a:ext cx="8712968" cy="5688632"/>
          </a:xfrm>
        </p:spPr>
        <p:txBody>
          <a:bodyPr/>
          <a:lstStyle/>
          <a:p>
            <a:r>
              <a:rPr lang="tr-TR" dirty="0" smtClean="0">
                <a:solidFill>
                  <a:srgbClr val="C00000"/>
                </a:solidFill>
              </a:rPr>
              <a:t>Ecdâdını unutanlar, kaynaksız ırmağa, köksüz ağaca benzerler. </a:t>
            </a:r>
            <a:r>
              <a:rPr lang="tr-TR" dirty="0" smtClean="0"/>
              <a:t/>
            </a:r>
            <a:br>
              <a:rPr lang="tr-TR" dirty="0" smtClean="0"/>
            </a:br>
            <a:r>
              <a:rPr lang="tr-TR" dirty="0" smtClean="0">
                <a:solidFill>
                  <a:schemeClr val="accent5">
                    <a:lumMod val="50000"/>
                  </a:schemeClr>
                </a:solidFill>
              </a:rPr>
              <a:t>(Çin Sözü)</a:t>
            </a:r>
            <a:r>
              <a:rPr lang="tr-TR" dirty="0" smtClean="0"/>
              <a:t/>
            </a:r>
            <a:br>
              <a:rPr lang="tr-TR" dirty="0" smtClean="0"/>
            </a:br>
            <a:r>
              <a:rPr lang="tr-TR" dirty="0" smtClean="0"/>
              <a:t/>
            </a:r>
            <a:br>
              <a:rPr lang="tr-TR" dirty="0" smtClean="0"/>
            </a:br>
            <a:endParaRPr lang="tr-TR" dirty="0"/>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23528" y="260648"/>
            <a:ext cx="8496944" cy="6408712"/>
          </a:xfrm>
        </p:spPr>
        <p:txBody>
          <a:bodyPr/>
          <a:lstStyle/>
          <a:p>
            <a:r>
              <a:rPr lang="tr-TR" sz="6600" dirty="0"/>
              <a:t>Cömertlik olmayınca malın, vefa olmayınca arkadaşın hayrı yoktur. </a:t>
            </a:r>
            <a:endParaRPr lang="tr-TR" sz="6600" dirty="0" smtClean="0"/>
          </a:p>
          <a:p>
            <a:endParaRPr lang="tr-TR" dirty="0" smtClean="0"/>
          </a:p>
          <a:p>
            <a:r>
              <a:rPr lang="tr-TR" sz="3600" b="1" i="1" dirty="0" smtClean="0">
                <a:solidFill>
                  <a:srgbClr val="C00000"/>
                </a:solidFill>
                <a:effectLst>
                  <a:outerShdw blurRad="38100" dist="38100" dir="2700000" algn="tl">
                    <a:srgbClr val="000000">
                      <a:alpha val="43137"/>
                    </a:srgbClr>
                  </a:outerShdw>
                </a:effectLst>
              </a:rPr>
              <a:t>(Ahmet </a:t>
            </a:r>
            <a:r>
              <a:rPr lang="tr-TR" sz="3600" b="1" i="1" dirty="0">
                <a:solidFill>
                  <a:srgbClr val="C00000"/>
                </a:solidFill>
                <a:effectLst>
                  <a:outerShdw blurRad="38100" dist="38100" dir="2700000" algn="tl">
                    <a:srgbClr val="000000">
                      <a:alpha val="43137"/>
                    </a:srgbClr>
                  </a:outerShdw>
                </a:effectLst>
              </a:rPr>
              <a:t>Bin </a:t>
            </a:r>
            <a:r>
              <a:rPr lang="tr-TR" sz="3600" b="1" i="1" dirty="0" err="1" smtClean="0">
                <a:solidFill>
                  <a:srgbClr val="C00000"/>
                </a:solidFill>
                <a:effectLst>
                  <a:outerShdw blurRad="38100" dist="38100" dir="2700000" algn="tl">
                    <a:srgbClr val="000000">
                      <a:alpha val="43137"/>
                    </a:srgbClr>
                  </a:outerShdw>
                </a:effectLst>
              </a:rPr>
              <a:t>Kays</a:t>
            </a:r>
            <a:r>
              <a:rPr lang="tr-TR" sz="3600" b="1" i="1" dirty="0" smtClean="0">
                <a:solidFill>
                  <a:srgbClr val="C00000"/>
                </a:solidFill>
                <a:effectLst>
                  <a:outerShdw blurRad="38100" dist="38100" dir="2700000" algn="tl">
                    <a:srgbClr val="000000">
                      <a:alpha val="43137"/>
                    </a:srgbClr>
                  </a:outerShdw>
                </a:effectLst>
              </a:rPr>
              <a:t>)</a:t>
            </a:r>
            <a:r>
              <a:rPr lang="tr-TR" dirty="0"/>
              <a:t/>
            </a:r>
            <a:br>
              <a:rPr lang="tr-TR" dirty="0"/>
            </a:br>
            <a:r>
              <a:rPr lang="tr-TR" dirty="0"/>
              <a:t/>
            </a:r>
            <a:br>
              <a:rPr lang="tr-TR" dirty="0"/>
            </a:br>
            <a:endParaRPr lang="tr-TR" dirty="0"/>
          </a:p>
        </p:txBody>
      </p:sp>
      <p:sp>
        <p:nvSpPr>
          <p:cNvPr id="4" name="3 Altbilgi Yer Tutucusu"/>
          <p:cNvSpPr>
            <a:spLocks noGrp="1"/>
          </p:cNvSpPr>
          <p:nvPr>
            <p:ph type="ftr" sz="quarter" idx="12"/>
          </p:nvPr>
        </p:nvSpPr>
        <p:spPr/>
        <p:txBody>
          <a:bodyPr/>
          <a:lstStyle/>
          <a:p>
            <a:pPr algn="ctr"/>
            <a:r>
              <a:rPr lang="tr-TR" sz="1800" dirty="0" smtClean="0"/>
              <a:t>Vefa ve Tarih Bilinci</a:t>
            </a:r>
            <a:endParaRPr lang="tr-TR"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51520" y="332656"/>
            <a:ext cx="8568952" cy="6336704"/>
          </a:xfrm>
        </p:spPr>
        <p:txBody>
          <a:bodyPr/>
          <a:lstStyle/>
          <a:p>
            <a:r>
              <a:rPr lang="tr-TR" dirty="0"/>
              <a:t/>
            </a:r>
            <a:br>
              <a:rPr lang="tr-TR" dirty="0"/>
            </a:br>
            <a:endParaRPr lang="tr-TR" dirty="0"/>
          </a:p>
        </p:txBody>
      </p:sp>
      <p:sp>
        <p:nvSpPr>
          <p:cNvPr id="2" name="1 Başlık"/>
          <p:cNvSpPr>
            <a:spLocks noGrp="1"/>
          </p:cNvSpPr>
          <p:nvPr>
            <p:ph type="ctrTitle"/>
          </p:nvPr>
        </p:nvSpPr>
        <p:spPr>
          <a:xfrm>
            <a:off x="323528" y="260648"/>
            <a:ext cx="8132440" cy="5688632"/>
          </a:xfrm>
        </p:spPr>
        <p:txBody>
          <a:bodyPr/>
          <a:lstStyle/>
          <a:p>
            <a:r>
              <a:rPr lang="tr-TR" sz="3200" dirty="0" smtClean="0">
                <a:solidFill>
                  <a:srgbClr val="C00000"/>
                </a:solidFill>
              </a:rPr>
              <a:t>Bir çınar için toprak altındaki kökleri ne ise ve bu kökler kurudukça çınar nasıl kurumaya başlarsa- bir millet için de tarih odur. Tarihini bilen millet, kökü sağlam çınar gibidir. Zamanla eski âdet ve anânesini, yaşayış tarzını unutan, tarihini bilmeyen, ecdâdının neler yapmış olduğundan haberi olmayan bir millet, kendini ayakta tutan köklerinden birkaçını kurutmuş demektir. Tarih okuyarak onu sulamak lâzımdır. Kâzım Paşa</a:t>
            </a:r>
            <a:r>
              <a:rPr lang="tr-TR" sz="3200" dirty="0" smtClean="0"/>
              <a:t/>
            </a:r>
            <a:br>
              <a:rPr lang="tr-TR" sz="3200" dirty="0" smtClean="0"/>
            </a:br>
            <a:endParaRPr lang="tr-TR" sz="3200" dirty="0"/>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683568" y="260648"/>
            <a:ext cx="7772400" cy="5688632"/>
          </a:xfrm>
        </p:spPr>
        <p:txBody>
          <a:bodyPr/>
          <a:lstStyle/>
          <a:p>
            <a:r>
              <a:rPr lang="tr-TR" dirty="0" smtClean="0">
                <a:solidFill>
                  <a:srgbClr val="C00000"/>
                </a:solidFill>
              </a:rPr>
              <a:t>Tarih okuyanın aklı çoğalır</a:t>
            </a:r>
            <a:r>
              <a:rPr lang="tr-TR" dirty="0" smtClean="0"/>
              <a:t>. </a:t>
            </a:r>
            <a:br>
              <a:rPr lang="tr-TR" dirty="0" smtClean="0"/>
            </a:br>
            <a:r>
              <a:rPr lang="tr-TR" dirty="0" smtClean="0"/>
              <a:t/>
            </a:r>
            <a:br>
              <a:rPr lang="tr-TR" dirty="0" smtClean="0"/>
            </a:br>
            <a:r>
              <a:rPr lang="tr-TR" dirty="0" smtClean="0">
                <a:solidFill>
                  <a:srgbClr val="0070C0"/>
                </a:solidFill>
              </a:rPr>
              <a:t>İmam Şâfiî </a:t>
            </a:r>
            <a:r>
              <a:rPr lang="tr-TR" dirty="0" smtClean="0"/>
              <a:t/>
            </a:r>
            <a:br>
              <a:rPr lang="tr-TR" dirty="0" smtClean="0"/>
            </a:br>
            <a:r>
              <a:rPr lang="tr-TR" dirty="0" smtClean="0"/>
              <a:t/>
            </a:r>
            <a:br>
              <a:rPr lang="tr-TR" dirty="0" smtClean="0"/>
            </a:br>
            <a:endParaRPr lang="tr-TR" dirty="0"/>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395536" y="260648"/>
            <a:ext cx="8352928" cy="5688632"/>
          </a:xfrm>
        </p:spPr>
        <p:txBody>
          <a:bodyPr/>
          <a:lstStyle/>
          <a:p>
            <a:r>
              <a:rPr lang="tr-TR" dirty="0" smtClean="0">
                <a:solidFill>
                  <a:srgbClr val="C00000"/>
                </a:solidFill>
              </a:rPr>
              <a:t>Tarih bilmeyen diplomat, pusuladan anlamayan kaptana benzer; her ikisinin de karaya oturmak tehlikesi vardır. </a:t>
            </a:r>
            <a:br>
              <a:rPr lang="tr-TR" dirty="0" smtClean="0">
                <a:solidFill>
                  <a:srgbClr val="C00000"/>
                </a:solidFill>
              </a:rPr>
            </a:br>
            <a:r>
              <a:rPr lang="tr-TR" dirty="0" smtClean="0">
                <a:solidFill>
                  <a:srgbClr val="C00000"/>
                </a:solidFill>
              </a:rPr>
              <a:t/>
            </a:r>
            <a:br>
              <a:rPr lang="tr-TR" dirty="0" smtClean="0">
                <a:solidFill>
                  <a:srgbClr val="C00000"/>
                </a:solidFill>
              </a:rPr>
            </a:br>
            <a:r>
              <a:rPr lang="tr-TR" dirty="0" smtClean="0">
                <a:solidFill>
                  <a:srgbClr val="002060"/>
                </a:solidFill>
              </a:rPr>
              <a:t>(A. Cevdet Paşa)</a:t>
            </a:r>
            <a:endParaRPr lang="tr-TR" dirty="0">
              <a:solidFill>
                <a:srgbClr val="002060"/>
              </a:solidFill>
            </a:endParaRPr>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179512" y="260648"/>
            <a:ext cx="8784976" cy="5688632"/>
          </a:xfrm>
        </p:spPr>
        <p:txBody>
          <a:bodyPr/>
          <a:lstStyle/>
          <a:p>
            <a:r>
              <a:rPr lang="tr-TR" dirty="0" smtClean="0">
                <a:solidFill>
                  <a:srgbClr val="C00000"/>
                </a:solidFill>
              </a:rPr>
              <a:t>Dünü bilmeyen bugünü anlayamaz; bugünü anlamayan yarını göremez, yarını inşâ edemez; hattâ dünden gelen hamlelerin nedenlerini bile düşünemez. </a:t>
            </a:r>
            <a:r>
              <a:rPr lang="tr-TR" dirty="0" smtClean="0"/>
              <a:t/>
            </a:r>
            <a:br>
              <a:rPr lang="tr-TR" dirty="0" smtClean="0"/>
            </a:br>
            <a:r>
              <a:rPr lang="tr-TR" dirty="0" smtClean="0">
                <a:solidFill>
                  <a:schemeClr val="accent5">
                    <a:lumMod val="50000"/>
                  </a:schemeClr>
                </a:solidFill>
              </a:rPr>
              <a:t>(</a:t>
            </a:r>
            <a:r>
              <a:rPr lang="tr-TR" dirty="0" err="1" smtClean="0">
                <a:solidFill>
                  <a:schemeClr val="accent5">
                    <a:lumMod val="50000"/>
                  </a:schemeClr>
                </a:solidFill>
              </a:rPr>
              <a:t>Abdülbâki</a:t>
            </a:r>
            <a:r>
              <a:rPr lang="tr-TR" dirty="0" smtClean="0">
                <a:solidFill>
                  <a:schemeClr val="accent5">
                    <a:lumMod val="50000"/>
                  </a:schemeClr>
                </a:solidFill>
              </a:rPr>
              <a:t> </a:t>
            </a:r>
            <a:r>
              <a:rPr lang="tr-TR" dirty="0" err="1" smtClean="0">
                <a:solidFill>
                  <a:schemeClr val="accent5">
                    <a:lumMod val="50000"/>
                  </a:schemeClr>
                </a:solidFill>
              </a:rPr>
              <a:t>Gölpınarlı</a:t>
            </a:r>
            <a:r>
              <a:rPr lang="tr-TR" dirty="0" smtClean="0">
                <a:solidFill>
                  <a:schemeClr val="accent5">
                    <a:lumMod val="50000"/>
                  </a:schemeClr>
                </a:solidFill>
              </a:rPr>
              <a:t> )</a:t>
            </a:r>
            <a:endParaRPr lang="tr-TR" dirty="0">
              <a:solidFill>
                <a:schemeClr val="accent5">
                  <a:lumMod val="50000"/>
                </a:schemeClr>
              </a:solidFill>
            </a:endParaRPr>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251520" y="260648"/>
            <a:ext cx="8712968" cy="5688632"/>
          </a:xfrm>
        </p:spPr>
        <p:txBody>
          <a:bodyPr/>
          <a:lstStyle/>
          <a:p>
            <a:r>
              <a:rPr lang="tr-TR" sz="3600" dirty="0" smtClean="0">
                <a:solidFill>
                  <a:srgbClr val="C00000"/>
                </a:solidFill>
              </a:rPr>
              <a:t>Batı ülkelerinde bir lise öğrencisi eski metinleri okur ve anlar. Siz bir harf devrimi yaptınız, eski metinler kütüphanelerde kaldı. Eski metinler, zamanında çok ağdalı idi. Binâenaleyh Türk tarihçisine çok önemli vazife düşmektedir. Tarih bir milletin hâfızasıdır; tarihini bilmeyen millet, hâfızasını kaybetmiş insana benzer. </a:t>
            </a:r>
            <a:br>
              <a:rPr lang="tr-TR" sz="3600" dirty="0" smtClean="0">
                <a:solidFill>
                  <a:srgbClr val="C00000"/>
                </a:solidFill>
              </a:rPr>
            </a:br>
            <a:r>
              <a:rPr lang="tr-TR" sz="3600" dirty="0" smtClean="0">
                <a:solidFill>
                  <a:schemeClr val="accent5">
                    <a:lumMod val="50000"/>
                  </a:schemeClr>
                </a:solidFill>
              </a:rPr>
              <a:t>(B. </a:t>
            </a:r>
            <a:r>
              <a:rPr lang="tr-TR" sz="3600" dirty="0" err="1" smtClean="0">
                <a:solidFill>
                  <a:schemeClr val="accent5">
                    <a:lumMod val="50000"/>
                  </a:schemeClr>
                </a:solidFill>
              </a:rPr>
              <a:t>Lewis</a:t>
            </a:r>
            <a:r>
              <a:rPr lang="tr-TR" sz="3600" dirty="0" smtClean="0">
                <a:solidFill>
                  <a:schemeClr val="accent5">
                    <a:lumMod val="50000"/>
                  </a:schemeClr>
                </a:solidFill>
              </a:rPr>
              <a:t> )</a:t>
            </a:r>
            <a:endParaRPr lang="tr-TR" sz="3600" dirty="0">
              <a:solidFill>
                <a:schemeClr val="accent5">
                  <a:lumMod val="50000"/>
                </a:schemeClr>
              </a:solidFill>
            </a:endParaRPr>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251520" y="260648"/>
            <a:ext cx="8712968" cy="6192688"/>
          </a:xfrm>
        </p:spPr>
        <p:txBody>
          <a:bodyPr/>
          <a:lstStyle/>
          <a:p>
            <a:r>
              <a:rPr lang="tr-TR" sz="3800" dirty="0" smtClean="0">
                <a:solidFill>
                  <a:srgbClr val="C00000"/>
                </a:solidFill>
              </a:rPr>
              <a:t>Tarihinin sürekliliğini kaybeden bir millet, herşeyini kaybetmeye mahkûmdur. Hâfızası parça parça kopmuş bir akıl hastası gibi, geçmişiyle, hâtıralarıyla ve benliğini terkib eden bütün varlık unsurlarıyla ilgisi kesilmiştir. Yabancı tesir ve müdâhalelere, yabancı korumaya hazır ve muhtaç bir hâlde, önce bağımsızlığını sonra da bütün millî şahsiyetini ve varlığını kaybeder. (</a:t>
            </a:r>
            <a:r>
              <a:rPr lang="tr-TR" sz="3800" dirty="0" err="1" smtClean="0">
                <a:solidFill>
                  <a:schemeClr val="accent5">
                    <a:lumMod val="50000"/>
                  </a:schemeClr>
                </a:solidFill>
              </a:rPr>
              <a:t>Peyâmi</a:t>
            </a:r>
            <a:r>
              <a:rPr lang="tr-TR" sz="3800" dirty="0" smtClean="0">
                <a:solidFill>
                  <a:schemeClr val="accent5">
                    <a:lumMod val="50000"/>
                  </a:schemeClr>
                </a:solidFill>
              </a:rPr>
              <a:t> </a:t>
            </a:r>
            <a:r>
              <a:rPr lang="tr-TR" sz="3800" dirty="0" err="1" smtClean="0">
                <a:solidFill>
                  <a:schemeClr val="accent5">
                    <a:lumMod val="50000"/>
                  </a:schemeClr>
                </a:solidFill>
              </a:rPr>
              <a:t>Safâ</a:t>
            </a:r>
            <a:r>
              <a:rPr lang="tr-TR" sz="3800" dirty="0" smtClean="0">
                <a:solidFill>
                  <a:schemeClr val="accent5">
                    <a:lumMod val="50000"/>
                  </a:schemeClr>
                </a:solidFill>
              </a:rPr>
              <a:t> )</a:t>
            </a:r>
            <a:endParaRPr lang="tr-TR" sz="3800" dirty="0">
              <a:solidFill>
                <a:schemeClr val="accent5">
                  <a:lumMod val="50000"/>
                </a:schemeClr>
              </a:solidFill>
            </a:endParaRPr>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251520" y="260648"/>
            <a:ext cx="8892480" cy="6048672"/>
          </a:xfrm>
        </p:spPr>
        <p:txBody>
          <a:bodyPr/>
          <a:lstStyle/>
          <a:p>
            <a:r>
              <a:rPr lang="tr-TR" sz="4000" dirty="0" smtClean="0"/>
              <a:t/>
            </a:r>
            <a:br>
              <a:rPr lang="tr-TR" sz="4000" dirty="0" smtClean="0"/>
            </a:br>
            <a:r>
              <a:rPr lang="tr-TR" sz="4000" dirty="0" smtClean="0"/>
              <a:t/>
            </a:r>
            <a:br>
              <a:rPr lang="tr-TR" sz="4000" dirty="0" smtClean="0"/>
            </a:br>
            <a:r>
              <a:rPr lang="tr-TR" dirty="0" smtClean="0">
                <a:solidFill>
                  <a:srgbClr val="C00000"/>
                </a:solidFill>
              </a:rPr>
              <a:t>Tarih bilmek, insanların hürriyet ve bağımsızlıklarına daha fazla değer vermelerini sağlar. Biliyoruz ki tarihte atalarımızdan bir çoğu, bağımsızlığımızı muhafaza etmek için canlarını feda etmişlerdir.</a:t>
            </a:r>
            <a:br>
              <a:rPr lang="tr-TR" dirty="0" smtClean="0">
                <a:solidFill>
                  <a:srgbClr val="C00000"/>
                </a:solidFill>
              </a:rPr>
            </a:br>
            <a:r>
              <a:rPr lang="tr-TR" dirty="0" smtClean="0">
                <a:solidFill>
                  <a:srgbClr val="C00000"/>
                </a:solidFill>
              </a:rPr>
              <a:t> </a:t>
            </a:r>
            <a:endParaRPr lang="tr-TR" sz="4000" dirty="0">
              <a:solidFill>
                <a:srgbClr val="C00000"/>
              </a:solidFill>
            </a:endParaRPr>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395536" y="260648"/>
            <a:ext cx="8424936" cy="5688632"/>
          </a:xfrm>
        </p:spPr>
        <p:txBody>
          <a:bodyPr/>
          <a:lstStyle/>
          <a:p>
            <a:r>
              <a:rPr lang="tr-TR" dirty="0" smtClean="0"/>
              <a:t/>
            </a:r>
            <a:br>
              <a:rPr lang="tr-TR" dirty="0" smtClean="0"/>
            </a:br>
            <a:r>
              <a:rPr lang="tr-TR" dirty="0" smtClean="0"/>
              <a:t/>
            </a:r>
            <a:br>
              <a:rPr lang="tr-TR" dirty="0" smtClean="0"/>
            </a:br>
            <a:r>
              <a:rPr lang="tr-TR" dirty="0" smtClean="0">
                <a:solidFill>
                  <a:srgbClr val="C00000"/>
                </a:solidFill>
              </a:rPr>
              <a:t>Tarih sayesinde insanlık politika, ekonomi ve toplumlar arasındaki ilişkilerin insanlığın gelişiminde ve ilerlemesinde ne gibi katkıları olduğunu kavrar. </a:t>
            </a:r>
            <a:br>
              <a:rPr lang="tr-TR" dirty="0" smtClean="0">
                <a:solidFill>
                  <a:srgbClr val="C00000"/>
                </a:solidFill>
              </a:rPr>
            </a:br>
            <a:endParaRPr lang="tr-TR" dirty="0">
              <a:solidFill>
                <a:srgbClr val="C00000"/>
              </a:solidFill>
            </a:endParaRPr>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683568" y="260648"/>
            <a:ext cx="7772400" cy="5976664"/>
          </a:xfrm>
        </p:spPr>
        <p:txBody>
          <a:bodyPr/>
          <a:lstStyle/>
          <a:p>
            <a:r>
              <a:rPr lang="tr-TR" dirty="0" smtClean="0"/>
              <a:t/>
            </a:r>
            <a:br>
              <a:rPr lang="tr-TR" dirty="0" smtClean="0"/>
            </a:br>
            <a:r>
              <a:rPr lang="tr-TR" dirty="0" smtClean="0"/>
              <a:t/>
            </a:r>
            <a:br>
              <a:rPr lang="tr-TR" dirty="0" smtClean="0"/>
            </a:br>
            <a:r>
              <a:rPr lang="tr-TR" sz="6000" dirty="0" smtClean="0">
                <a:solidFill>
                  <a:srgbClr val="C00000"/>
                </a:solidFill>
              </a:rPr>
              <a:t>Tarih bireyin ve toplumun öz benliğini geliştirmesinde vazgeçilmezdir </a:t>
            </a:r>
            <a:r>
              <a:rPr lang="tr-TR" dirty="0" smtClean="0"/>
              <a:t/>
            </a:r>
            <a:br>
              <a:rPr lang="tr-TR" dirty="0" smtClean="0"/>
            </a:br>
            <a:r>
              <a:rPr lang="tr-TR" dirty="0" smtClean="0"/>
              <a:t/>
            </a:r>
            <a:br>
              <a:rPr lang="tr-TR" dirty="0" smtClean="0"/>
            </a:br>
            <a:endParaRPr lang="tr-TR" dirty="0"/>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0" y="260648"/>
            <a:ext cx="8892480" cy="6264696"/>
          </a:xfrm>
        </p:spPr>
        <p:txBody>
          <a:bodyPr/>
          <a:lstStyle/>
          <a:p>
            <a:pPr algn="r"/>
            <a:r>
              <a:rPr lang="tr-TR" sz="3600" dirty="0" smtClean="0"/>
              <a:t/>
            </a:r>
            <a:br>
              <a:rPr lang="tr-TR" sz="3600" dirty="0" smtClean="0"/>
            </a:br>
            <a:r>
              <a:rPr lang="tr-TR" sz="3600" b="1" dirty="0" smtClean="0">
                <a:solidFill>
                  <a:srgbClr val="C00000"/>
                </a:solidFill>
                <a:effectLst>
                  <a:outerShdw blurRad="38100" dist="38100" dir="2700000" algn="tl">
                    <a:srgbClr val="000000">
                      <a:alpha val="43137"/>
                    </a:srgbClr>
                  </a:outerShdw>
                </a:effectLst>
              </a:rPr>
              <a:t>T</a:t>
            </a:r>
            <a:r>
              <a:rPr lang="tr-TR" sz="3600" dirty="0" smtClean="0">
                <a:solidFill>
                  <a:srgbClr val="C00000"/>
                </a:solidFill>
                <a:effectLst>
                  <a:outerShdw blurRad="38100" dist="38100" dir="2700000" algn="tl">
                    <a:srgbClr val="000000">
                      <a:alpha val="43137"/>
                    </a:srgbClr>
                  </a:outerShdw>
                </a:effectLst>
              </a:rPr>
              <a:t>arihi bir arabanın dikiz aynası olarak algılayabiliriz. Ona çok fazla bakmadığınızda kaza yapma olasılığınız kesinlikle artacaktır. </a:t>
            </a:r>
            <a:br>
              <a:rPr lang="tr-TR" sz="3600" dirty="0" smtClean="0">
                <a:solidFill>
                  <a:srgbClr val="C00000"/>
                </a:solidFill>
                <a:effectLst>
                  <a:outerShdw blurRad="38100" dist="38100" dir="2700000" algn="tl">
                    <a:srgbClr val="000000">
                      <a:alpha val="43137"/>
                    </a:srgbClr>
                  </a:outerShdw>
                </a:effectLst>
              </a:rPr>
            </a:br>
            <a:r>
              <a:rPr lang="tr-TR" sz="3600" dirty="0" smtClean="0">
                <a:solidFill>
                  <a:srgbClr val="C00000"/>
                </a:solidFill>
                <a:effectLst>
                  <a:outerShdw blurRad="38100" dist="38100" dir="2700000" algn="tl">
                    <a:srgbClr val="000000">
                      <a:alpha val="43137"/>
                    </a:srgbClr>
                  </a:outerShdw>
                </a:effectLst>
              </a:rPr>
              <a:t/>
            </a:r>
            <a:br>
              <a:rPr lang="tr-TR" sz="3600" dirty="0" smtClean="0">
                <a:solidFill>
                  <a:srgbClr val="C00000"/>
                </a:solidFill>
                <a:effectLst>
                  <a:outerShdw blurRad="38100" dist="38100" dir="2700000" algn="tl">
                    <a:srgbClr val="000000">
                      <a:alpha val="43137"/>
                    </a:srgbClr>
                  </a:outerShdw>
                </a:effectLst>
              </a:rPr>
            </a:br>
            <a:r>
              <a:rPr lang="tr-TR" sz="3600" dirty="0" smtClean="0">
                <a:solidFill>
                  <a:srgbClr val="C00000"/>
                </a:solidFill>
                <a:effectLst>
                  <a:outerShdw blurRad="38100" dist="38100" dir="2700000" algn="tl">
                    <a:srgbClr val="000000">
                      <a:alpha val="43137"/>
                    </a:srgbClr>
                  </a:outerShdw>
                </a:effectLst>
              </a:rPr>
              <a:t>*Hiç tarih bilmeyenlerin yani tarih bilincine sahip olmayanların durumunu ise dikiz aynası olmayan bir otomobilde ilerleyen ve muhtemelen kısa bir süre sonra büyük ve ölümcül bir kaza yapacak olan kişiye benzetilebiliriz. </a:t>
            </a:r>
            <a:r>
              <a:rPr lang="tr-TR" sz="3600" dirty="0" smtClean="0"/>
              <a:t/>
            </a:r>
            <a:br>
              <a:rPr lang="tr-TR" sz="3600" dirty="0" smtClean="0"/>
            </a:br>
            <a:endParaRPr lang="tr-TR" sz="3600" dirty="0"/>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23528" y="260648"/>
            <a:ext cx="8496944" cy="6408712"/>
          </a:xfrm>
        </p:spPr>
        <p:txBody>
          <a:bodyPr/>
          <a:lstStyle/>
          <a:p>
            <a:r>
              <a:rPr lang="tr-TR" sz="8800" dirty="0"/>
              <a:t>Vefasızın meclisinde bade içilmez. </a:t>
            </a:r>
            <a:endParaRPr lang="tr-TR" sz="8800" dirty="0" smtClean="0"/>
          </a:p>
          <a:p>
            <a:endParaRPr lang="tr-TR" dirty="0" smtClean="0"/>
          </a:p>
          <a:p>
            <a:r>
              <a:rPr lang="tr-TR" sz="6000" b="1" dirty="0" smtClean="0">
                <a:solidFill>
                  <a:srgbClr val="C00000"/>
                </a:solidFill>
                <a:effectLst>
                  <a:outerShdw blurRad="38100" dist="38100" dir="2700000" algn="tl">
                    <a:srgbClr val="000000">
                      <a:alpha val="43137"/>
                    </a:srgbClr>
                  </a:outerShdw>
                </a:effectLst>
              </a:rPr>
              <a:t>(ZİYA PAŞA)</a:t>
            </a:r>
            <a:endParaRPr lang="tr-TR" sz="6000" b="1" dirty="0">
              <a:solidFill>
                <a:srgbClr val="C00000"/>
              </a:solidFill>
              <a:effectLst>
                <a:outerShdw blurRad="38100" dist="38100" dir="2700000" algn="tl">
                  <a:srgbClr val="000000">
                    <a:alpha val="43137"/>
                  </a:srgbClr>
                </a:outerShdw>
              </a:effectLst>
            </a:endParaRPr>
          </a:p>
        </p:txBody>
      </p:sp>
      <p:sp>
        <p:nvSpPr>
          <p:cNvPr id="4" name="3 Altbilgi Yer Tutucusu"/>
          <p:cNvSpPr>
            <a:spLocks noGrp="1"/>
          </p:cNvSpPr>
          <p:nvPr>
            <p:ph type="ftr" sz="quarter" idx="12"/>
          </p:nvPr>
        </p:nvSpPr>
        <p:spPr/>
        <p:txBody>
          <a:bodyPr/>
          <a:lstStyle/>
          <a:p>
            <a:pPr algn="ctr"/>
            <a:r>
              <a:rPr lang="tr-TR" dirty="0" smtClean="0"/>
              <a:t>Vefa ve Tarih Bilinci</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683568" y="260648"/>
            <a:ext cx="7772400" cy="5688632"/>
          </a:xfrm>
        </p:spPr>
        <p:txBody>
          <a:bodyPr/>
          <a:lstStyle/>
          <a:p>
            <a:r>
              <a:rPr lang="tr-TR" dirty="0" smtClean="0">
                <a:solidFill>
                  <a:srgbClr val="C00000"/>
                </a:solidFill>
              </a:rPr>
              <a:t>Tarih; geçmişte yapılmış, şu anda elimizde olan ve fakat istikbâli gösteren bir dürbündür.</a:t>
            </a:r>
            <a:r>
              <a:rPr lang="tr-TR" dirty="0" smtClean="0"/>
              <a:t/>
            </a:r>
            <a:br>
              <a:rPr lang="tr-TR" dirty="0" smtClean="0"/>
            </a:br>
            <a:endParaRPr lang="tr-TR" dirty="0"/>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2" name="1 Başlık"/>
          <p:cNvSpPr>
            <a:spLocks noGrp="1"/>
          </p:cNvSpPr>
          <p:nvPr>
            <p:ph type="ctrTitle"/>
          </p:nvPr>
        </p:nvSpPr>
        <p:spPr>
          <a:xfrm>
            <a:off x="683568" y="260648"/>
            <a:ext cx="7772400" cy="5688632"/>
          </a:xfrm>
        </p:spPr>
        <p:txBody>
          <a:bodyPr/>
          <a:lstStyle/>
          <a:p>
            <a:r>
              <a:rPr lang="tr-TR" dirty="0" smtClean="0">
                <a:solidFill>
                  <a:srgbClr val="C00000"/>
                </a:solidFill>
              </a:rPr>
              <a:t>Tarih; geçmişte yapılmış, şu anda elimizde olan ve fakat istikbâli gösteren bir dürbündür.</a:t>
            </a:r>
            <a:r>
              <a:rPr lang="tr-TR" dirty="0" smtClean="0"/>
              <a:t/>
            </a:r>
            <a:br>
              <a:rPr lang="tr-TR" dirty="0" smtClean="0"/>
            </a:br>
            <a:endParaRPr lang="tr-TR" dirty="0"/>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95536" y="332656"/>
            <a:ext cx="8424936" cy="6336704"/>
          </a:xfrm>
        </p:spPr>
        <p:txBody>
          <a:bodyPr/>
          <a:lstStyle/>
          <a:p>
            <a:r>
              <a:rPr lang="tr-TR" sz="7200" dirty="0"/>
              <a:t>Tırnağın var ise başın kaşı Kimseden kimseye vefa yoğ imiş. </a:t>
            </a:r>
            <a:endParaRPr lang="tr-TR" sz="7200" dirty="0" smtClean="0"/>
          </a:p>
          <a:p>
            <a:endParaRPr lang="tr-TR" dirty="0" smtClean="0"/>
          </a:p>
          <a:p>
            <a:endParaRPr lang="tr-TR" dirty="0" smtClean="0"/>
          </a:p>
          <a:p>
            <a:r>
              <a:rPr lang="tr-TR" sz="4000" b="1" dirty="0" smtClean="0">
                <a:solidFill>
                  <a:srgbClr val="C00000"/>
                </a:solidFill>
                <a:effectLst>
                  <a:outerShdw blurRad="38100" dist="38100" dir="2700000" algn="tl">
                    <a:srgbClr val="000000">
                      <a:alpha val="43137"/>
                    </a:srgbClr>
                  </a:outerShdw>
                </a:effectLst>
              </a:rPr>
              <a:t>(KARACAOĞLAN)</a:t>
            </a:r>
            <a:r>
              <a:rPr lang="tr-TR" dirty="0"/>
              <a:t/>
            </a:r>
            <a:br>
              <a:rPr lang="tr-TR" dirty="0"/>
            </a:br>
            <a:r>
              <a:rPr lang="tr-TR" dirty="0"/>
              <a:t/>
            </a:r>
            <a:br>
              <a:rPr lang="tr-TR" dirty="0"/>
            </a:br>
            <a:endParaRPr lang="tr-TR" dirty="0"/>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95536" y="188640"/>
            <a:ext cx="8424936" cy="6480720"/>
          </a:xfrm>
        </p:spPr>
        <p:txBody>
          <a:bodyPr/>
          <a:lstStyle/>
          <a:p>
            <a:r>
              <a:rPr lang="tr-TR" sz="7200" dirty="0"/>
              <a:t>Vefasız denmek için sevilmiş olmak lazım</a:t>
            </a:r>
            <a:r>
              <a:rPr lang="tr-TR" dirty="0"/>
              <a:t>. </a:t>
            </a:r>
            <a:endParaRPr lang="tr-TR" dirty="0" smtClean="0"/>
          </a:p>
          <a:p>
            <a:endParaRPr lang="tr-TR" dirty="0" smtClean="0"/>
          </a:p>
          <a:p>
            <a:endParaRPr lang="tr-TR" dirty="0" smtClean="0"/>
          </a:p>
          <a:p>
            <a:r>
              <a:rPr lang="tr-TR" sz="5400" b="1" dirty="0" smtClean="0">
                <a:solidFill>
                  <a:srgbClr val="C00000"/>
                </a:solidFill>
                <a:effectLst>
                  <a:outerShdw blurRad="38100" dist="38100" dir="2700000" algn="tl">
                    <a:srgbClr val="000000">
                      <a:alpha val="43137"/>
                    </a:srgbClr>
                  </a:outerShdw>
                </a:effectLst>
              </a:rPr>
              <a:t>(RACINE)</a:t>
            </a:r>
            <a:endParaRPr lang="tr-TR" sz="5400" b="1" dirty="0">
              <a:solidFill>
                <a:srgbClr val="C00000"/>
              </a:solidFill>
              <a:effectLst>
                <a:outerShdw blurRad="38100" dist="38100" dir="2700000" algn="tl">
                  <a:srgbClr val="000000">
                    <a:alpha val="43137"/>
                  </a:srgbClr>
                </a:outerShdw>
              </a:effectLst>
            </a:endParaRPr>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467544" y="260648"/>
            <a:ext cx="8352928" cy="6408712"/>
          </a:xfrm>
        </p:spPr>
        <p:txBody>
          <a:bodyPr/>
          <a:lstStyle/>
          <a:p>
            <a:r>
              <a:rPr lang="tr-TR" sz="6600" dirty="0"/>
              <a:t>Bülbülden vefa ummayın; </a:t>
            </a:r>
            <a:endParaRPr lang="tr-TR" sz="6600" dirty="0" smtClean="0"/>
          </a:p>
          <a:p>
            <a:r>
              <a:rPr lang="tr-TR" sz="6600" dirty="0" smtClean="0"/>
              <a:t>çünkü </a:t>
            </a:r>
            <a:r>
              <a:rPr lang="tr-TR" sz="6600" dirty="0"/>
              <a:t>her dem başka bir gül üzerinde öter. </a:t>
            </a:r>
            <a:endParaRPr lang="tr-TR" sz="6600" dirty="0" smtClean="0"/>
          </a:p>
          <a:p>
            <a:r>
              <a:rPr lang="tr-TR" sz="5400" b="1" dirty="0" smtClean="0">
                <a:solidFill>
                  <a:srgbClr val="C00000"/>
                </a:solidFill>
                <a:effectLst>
                  <a:outerShdw blurRad="38100" dist="38100" dir="2700000" algn="tl">
                    <a:srgbClr val="000000">
                      <a:alpha val="43137"/>
                    </a:srgbClr>
                  </a:outerShdw>
                </a:effectLst>
              </a:rPr>
              <a:t>(</a:t>
            </a:r>
            <a:r>
              <a:rPr lang="tr-TR" sz="6000" b="1" dirty="0" smtClean="0">
                <a:solidFill>
                  <a:srgbClr val="C00000"/>
                </a:solidFill>
                <a:effectLst>
                  <a:outerShdw blurRad="38100" dist="38100" dir="2700000" algn="tl">
                    <a:srgbClr val="000000">
                      <a:alpha val="43137"/>
                    </a:srgbClr>
                  </a:outerShdw>
                </a:effectLst>
              </a:rPr>
              <a:t>Sadi)</a:t>
            </a:r>
            <a:r>
              <a:rPr lang="tr-TR" sz="4000" dirty="0"/>
              <a:t/>
            </a:r>
            <a:br>
              <a:rPr lang="tr-TR" sz="4000" dirty="0"/>
            </a:br>
            <a:r>
              <a:rPr lang="tr-TR" sz="4000" dirty="0"/>
              <a:t/>
            </a:r>
            <a:br>
              <a:rPr lang="tr-TR" sz="4000" dirty="0"/>
            </a:br>
            <a:endParaRPr lang="tr-TR" sz="4000" dirty="0"/>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23528" y="260648"/>
            <a:ext cx="8496944" cy="6408712"/>
          </a:xfrm>
        </p:spPr>
        <p:txBody>
          <a:bodyPr/>
          <a:lstStyle/>
          <a:p>
            <a:r>
              <a:rPr lang="tr-TR" sz="7200" dirty="0"/>
              <a:t>Şeytan gibi hasetçi değilsen </a:t>
            </a:r>
            <a:r>
              <a:rPr lang="tr-TR" sz="7200" dirty="0" err="1"/>
              <a:t>dâva</a:t>
            </a:r>
            <a:r>
              <a:rPr lang="tr-TR" sz="7200" dirty="0"/>
              <a:t> kapısını bırak da vefa kapısına gel! </a:t>
            </a:r>
            <a:endParaRPr lang="tr-TR" sz="7200" dirty="0" smtClean="0"/>
          </a:p>
          <a:p>
            <a:endParaRPr lang="tr-TR" dirty="0" smtClean="0"/>
          </a:p>
          <a:p>
            <a:r>
              <a:rPr lang="tr-TR" sz="5400" dirty="0" smtClean="0">
                <a:solidFill>
                  <a:srgbClr val="C00000"/>
                </a:solidFill>
              </a:rPr>
              <a:t>(Mevlana)</a:t>
            </a:r>
            <a:r>
              <a:rPr lang="tr-TR" dirty="0"/>
              <a:t/>
            </a:r>
            <a:br>
              <a:rPr lang="tr-TR" dirty="0"/>
            </a:br>
            <a:r>
              <a:rPr lang="tr-TR" dirty="0"/>
              <a:t/>
            </a:r>
            <a:br>
              <a:rPr lang="tr-TR" dirty="0"/>
            </a:br>
            <a:endParaRPr lang="tr-TR" dirty="0"/>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95536" y="188640"/>
            <a:ext cx="8424936" cy="6480720"/>
          </a:xfrm>
        </p:spPr>
        <p:txBody>
          <a:bodyPr/>
          <a:lstStyle/>
          <a:p>
            <a:r>
              <a:rPr lang="tr-TR" sz="5400" dirty="0"/>
              <a:t>Yaşam gülmeyi ,sevgi hak </a:t>
            </a:r>
            <a:endParaRPr lang="tr-TR" sz="5400" dirty="0" smtClean="0"/>
          </a:p>
          <a:p>
            <a:r>
              <a:rPr lang="tr-TR" sz="5400" dirty="0" smtClean="0"/>
              <a:t>etmeyi</a:t>
            </a:r>
            <a:r>
              <a:rPr lang="tr-TR" sz="5400" dirty="0"/>
              <a:t>, vefa </a:t>
            </a:r>
            <a:r>
              <a:rPr lang="tr-TR" sz="5400" dirty="0" smtClean="0"/>
              <a:t>unutmamayı, </a:t>
            </a:r>
          </a:p>
          <a:p>
            <a:r>
              <a:rPr lang="tr-TR" sz="5400" dirty="0" smtClean="0"/>
              <a:t>dostluk sadık kalmayı </a:t>
            </a:r>
          </a:p>
          <a:p>
            <a:r>
              <a:rPr lang="tr-TR" sz="5400" dirty="0" smtClean="0"/>
              <a:t>bilenler </a:t>
            </a:r>
            <a:r>
              <a:rPr lang="tr-TR" sz="5400" dirty="0"/>
              <a:t>içindir </a:t>
            </a:r>
            <a:r>
              <a:rPr lang="tr-TR" sz="5400" dirty="0" smtClean="0"/>
              <a:t>!!!!</a:t>
            </a:r>
          </a:p>
          <a:p>
            <a:r>
              <a:rPr lang="tr-TR" dirty="0" smtClean="0"/>
              <a:t> </a:t>
            </a:r>
          </a:p>
          <a:p>
            <a:r>
              <a:rPr lang="tr-TR" sz="5400" b="1" dirty="0" smtClean="0">
                <a:solidFill>
                  <a:srgbClr val="C00000"/>
                </a:solidFill>
                <a:effectLst>
                  <a:outerShdw blurRad="38100" dist="38100" dir="2700000" algn="tl">
                    <a:srgbClr val="000000">
                      <a:alpha val="43137"/>
                    </a:srgbClr>
                  </a:outerShdw>
                </a:effectLst>
              </a:rPr>
              <a:t>(Mevlana)</a:t>
            </a:r>
            <a:r>
              <a:rPr lang="tr-TR" dirty="0"/>
              <a:t/>
            </a:r>
            <a:br>
              <a:rPr lang="tr-TR" dirty="0"/>
            </a:br>
            <a:r>
              <a:rPr lang="tr-TR" dirty="0"/>
              <a:t/>
            </a:r>
            <a:br>
              <a:rPr lang="tr-TR" dirty="0"/>
            </a:br>
            <a:endParaRPr lang="tr-TR" dirty="0"/>
          </a:p>
        </p:txBody>
      </p:sp>
      <p:sp>
        <p:nvSpPr>
          <p:cNvPr id="4" name="3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71600" y="1988840"/>
            <a:ext cx="7848872" cy="4680520"/>
          </a:xfrm>
        </p:spPr>
        <p:txBody>
          <a:bodyPr/>
          <a:lstStyle/>
          <a:p>
            <a:r>
              <a:rPr lang="tr-TR" dirty="0"/>
              <a:t/>
            </a:r>
            <a:br>
              <a:rPr lang="tr-TR" dirty="0"/>
            </a:br>
            <a:endParaRPr lang="tr-TR" dirty="0"/>
          </a:p>
        </p:txBody>
      </p:sp>
      <p:sp>
        <p:nvSpPr>
          <p:cNvPr id="4" name="3 Dikdörtgen"/>
          <p:cNvSpPr/>
          <p:nvPr/>
        </p:nvSpPr>
        <p:spPr>
          <a:xfrm>
            <a:off x="539552" y="476672"/>
            <a:ext cx="7992888" cy="5755422"/>
          </a:xfrm>
          <a:prstGeom prst="rect">
            <a:avLst/>
          </a:prstGeom>
        </p:spPr>
        <p:txBody>
          <a:bodyPr wrap="square">
            <a:spAutoFit/>
          </a:bodyPr>
          <a:lstStyle/>
          <a:p>
            <a:pPr algn="ctr"/>
            <a:r>
              <a:rPr lang="tr-TR" sz="6000" dirty="0"/>
              <a:t>Bülbülden vefa ummayın; çünkü her dem başka bir gül üzerinde öter</a:t>
            </a:r>
            <a:r>
              <a:rPr lang="tr-TR" sz="6000" dirty="0" smtClean="0"/>
              <a:t>.</a:t>
            </a:r>
          </a:p>
          <a:p>
            <a:pPr algn="ctr"/>
            <a:endParaRPr lang="tr-TR" sz="4400" dirty="0" smtClean="0">
              <a:solidFill>
                <a:srgbClr val="C00000"/>
              </a:solidFill>
            </a:endParaRPr>
          </a:p>
          <a:p>
            <a:pPr algn="ctr"/>
            <a:r>
              <a:rPr lang="tr-TR" sz="4400" dirty="0" smtClean="0">
                <a:solidFill>
                  <a:srgbClr val="C00000"/>
                </a:solidFill>
              </a:rPr>
              <a:t>Şeyh </a:t>
            </a:r>
            <a:r>
              <a:rPr lang="tr-TR" sz="4400" dirty="0">
                <a:solidFill>
                  <a:srgbClr val="C00000"/>
                </a:solidFill>
              </a:rPr>
              <a:t>Sadi </a:t>
            </a:r>
            <a:r>
              <a:rPr lang="tr-TR" sz="4400" dirty="0" err="1">
                <a:solidFill>
                  <a:srgbClr val="C00000"/>
                </a:solidFill>
              </a:rPr>
              <a:t>Şirazi</a:t>
            </a:r>
            <a:r>
              <a:rPr lang="tr-TR" sz="2000" dirty="0"/>
              <a:t/>
            </a:r>
            <a:br>
              <a:rPr lang="tr-TR" sz="2000" dirty="0"/>
            </a:br>
            <a:r>
              <a:rPr lang="tr-TR" sz="2000" dirty="0"/>
              <a:t/>
            </a:r>
            <a:br>
              <a:rPr lang="tr-TR" sz="2000" dirty="0"/>
            </a:br>
            <a:endParaRPr lang="tr-TR" sz="2000" dirty="0"/>
          </a:p>
        </p:txBody>
      </p:sp>
      <p:sp>
        <p:nvSpPr>
          <p:cNvPr id="5" name="4 Altbilgi Yer Tutucusu"/>
          <p:cNvSpPr>
            <a:spLocks noGrp="1"/>
          </p:cNvSpPr>
          <p:nvPr>
            <p:ph type="ftr" sz="quarter" idx="12"/>
          </p:nvPr>
        </p:nvSpPr>
        <p:spPr/>
        <p:txBody>
          <a:bodyPr/>
          <a:lstStyle/>
          <a:p>
            <a:r>
              <a:rPr lang="tr-TR" smtClean="0"/>
              <a:t>Vefa ve Tarih Bilinci</a:t>
            </a:r>
            <a:endParaRPr lang="tr-T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107</TotalTime>
  <Words>591</Words>
  <Application>Microsoft Office PowerPoint</Application>
  <PresentationFormat>Ekran Gösterisi (4:3)</PresentationFormat>
  <Paragraphs>108</Paragraphs>
  <Slides>31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31</vt:i4>
      </vt:variant>
    </vt:vector>
  </HeadingPairs>
  <TitlesOfParts>
    <vt:vector size="35" baseType="lpstr">
      <vt:lpstr>Calibri</vt:lpstr>
      <vt:lpstr>Constantia</vt:lpstr>
      <vt:lpstr>Wingdings 2</vt:lpstr>
      <vt:lpstr>Kağıt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Tarih yazmak tarih , yapmak kadar mühimdir.  Yazanlar yapana sadık kalmazsa değişmeyen   gerçek insanlığı şaşırtacak bir nitelik alır   M.Kemal ATATÜRK </vt:lpstr>
      <vt:lpstr>Geçmişten adam hisse kaparmış...  Ne masal şey!  Beş bin senelik kıssa yarım hisse mi verdi?  "Tarih’i "tekerrür" diye tarif ediyorlar;  Hiç ibret alınsaydı, tekerrür mü ederdi?   M.Akif ERSOY    </vt:lpstr>
      <vt:lpstr>Tarih; geçmişte yapılmış, şu anda elimizde olan ve fakat istikbâli gösteren bir dürbündür. Geçmişin yıkıntıları, bugünün uyarılarıdır.  (George Bancroft ) </vt:lpstr>
      <vt:lpstr>Tarih, muazzam bir erken   uyarı sistemidir.   (Norman Coisins )  </vt:lpstr>
      <vt:lpstr> Tarih, milletlerin tarlasıdır. Her toplum, geçmişte bu tarlaya ne ekmişse, gelecekte onu biçer.   (Voltaire )</vt:lpstr>
      <vt:lpstr>      Büyük adamlar tarihi, tarih de büyük adamların yaptıklarını süslemiştir.  (La Bruyere) </vt:lpstr>
      <vt:lpstr>Tarih; okuyana, kendi gözünün görme derecesine göre, yol gösteren bir kılavuzdur.  (J.J.Rousseau) </vt:lpstr>
      <vt:lpstr>Tarih, faydası herkesi kapsayan bir ilimdir. Yaşanılan çağın olaylarıyla, eski çağın olaylarını karşılaştırıp sonuca varmak gerekir.  (Nâimâ )</vt:lpstr>
      <vt:lpstr>Tarihin başlıca faydası; öncekilerin iyi ve kötü işlerini bize öğretmesidir.  (L. Chesterfield )  </vt:lpstr>
      <vt:lpstr>Ecdâdını unutanlar, kaynaksız ırmağa, köksüz ağaca benzerler.  (Çin Sözü)  </vt:lpstr>
      <vt:lpstr>Bir çınar için toprak altındaki kökleri ne ise ve bu kökler kurudukça çınar nasıl kurumaya başlarsa- bir millet için de tarih odur. Tarihini bilen millet, kökü sağlam çınar gibidir. Zamanla eski âdet ve anânesini, yaşayış tarzını unutan, tarihini bilmeyen, ecdâdının neler yapmış olduğundan haberi olmayan bir millet, kendini ayakta tutan köklerinden birkaçını kurutmuş demektir. Tarih okuyarak onu sulamak lâzımdır. Kâzım Paşa </vt:lpstr>
      <vt:lpstr>Tarih okuyanın aklı çoğalır.   İmam Şâfiî   </vt:lpstr>
      <vt:lpstr>Tarih bilmeyen diplomat, pusuladan anlamayan kaptana benzer; her ikisinin de karaya oturmak tehlikesi vardır.   (A. Cevdet Paşa)</vt:lpstr>
      <vt:lpstr>Dünü bilmeyen bugünü anlayamaz; bugünü anlamayan yarını göremez, yarını inşâ edemez; hattâ dünden gelen hamlelerin nedenlerini bile düşünemez.  (Abdülbâki Gölpınarlı )</vt:lpstr>
      <vt:lpstr>Batı ülkelerinde bir lise öğrencisi eski metinleri okur ve anlar. Siz bir harf devrimi yaptınız, eski metinler kütüphanelerde kaldı. Eski metinler, zamanında çok ağdalı idi. Binâenaleyh Türk tarihçisine çok önemli vazife düşmektedir. Tarih bir milletin hâfızasıdır; tarihini bilmeyen millet, hâfızasını kaybetmiş insana benzer.  (B. Lewis )</vt:lpstr>
      <vt:lpstr>Tarihinin sürekliliğini kaybeden bir millet, herşeyini kaybetmeye mahkûmdur. Hâfızası parça parça kopmuş bir akıl hastası gibi, geçmişiyle, hâtıralarıyla ve benliğini terkib eden bütün varlık unsurlarıyla ilgisi kesilmiştir. Yabancı tesir ve müdâhalelere, yabancı korumaya hazır ve muhtaç bir hâlde, önce bağımsızlığını sonra da bütün millî şahsiyetini ve varlığını kaybeder. (Peyâmi Safâ )</vt:lpstr>
      <vt:lpstr>  Tarih bilmek, insanların hürriyet ve bağımsızlıklarına daha fazla değer vermelerini sağlar. Biliyoruz ki tarihte atalarımızdan bir çoğu, bağımsızlığımızı muhafaza etmek için canlarını feda etmişlerdir.  </vt:lpstr>
      <vt:lpstr>  Tarih sayesinde insanlık politika, ekonomi ve toplumlar arasındaki ilişkilerin insanlığın gelişiminde ve ilerlemesinde ne gibi katkıları olduğunu kavrar.  </vt:lpstr>
      <vt:lpstr>  Tarih bireyin ve toplumun öz benliğini geliştirmesinde vazgeçilmezdir   </vt:lpstr>
      <vt:lpstr> Tarihi bir arabanın dikiz aynası olarak algılayabiliriz. Ona çok fazla bakmadığınızda kaza yapma olasılığınız kesinlikle artacaktır.   *Hiç tarih bilmeyenlerin yani tarih bilincine sahip olmayanların durumunu ise dikiz aynası olmayan bir otomobilde ilerleyen ve muhtemelen kısa bir süre sonra büyük ve ölümcül bir kaza yapacak olan kişiye benzetilebiliriz.  </vt:lpstr>
      <vt:lpstr>Tarih; geçmişte yapılmış, şu anda elimizde olan ve fakat istikbâli gösteren bir dürbündür. </vt:lpstr>
      <vt:lpstr>Tarih; geçmişte yapılmış, şu anda elimizde olan ve fakat istikbâli gösteren bir dürbündür.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Vefa ve tarih bilinci</dc:title>
  <dc:creator>exp</dc:creator>
  <cp:lastModifiedBy>AS</cp:lastModifiedBy>
  <cp:revision>20</cp:revision>
  <dcterms:created xsi:type="dcterms:W3CDTF">2012-02-24T17:30:30Z</dcterms:created>
  <dcterms:modified xsi:type="dcterms:W3CDTF">2015-02-23T06:50:22Z</dcterms:modified>
</cp:coreProperties>
</file>